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451" r:id="rId2"/>
    <p:sldId id="454" r:id="rId3"/>
    <p:sldId id="452" r:id="rId4"/>
    <p:sldId id="455" r:id="rId5"/>
    <p:sldId id="465" r:id="rId6"/>
    <p:sldId id="457" r:id="rId7"/>
    <p:sldId id="456" r:id="rId8"/>
    <p:sldId id="453" r:id="rId9"/>
    <p:sldId id="460" r:id="rId10"/>
    <p:sldId id="458" r:id="rId11"/>
    <p:sldId id="462" r:id="rId12"/>
    <p:sldId id="459" r:id="rId13"/>
    <p:sldId id="461" r:id="rId14"/>
    <p:sldId id="463" r:id="rId15"/>
    <p:sldId id="464"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E00BB"/>
    <a:srgbClr val="003AA3"/>
    <a:srgbClr val="FF4B4B"/>
    <a:srgbClr val="D8B9BA"/>
    <a:srgbClr val="99B3D7"/>
    <a:srgbClr val="DC9D9C"/>
    <a:srgbClr val="2800AE"/>
    <a:srgbClr val="014099"/>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66" autoAdjust="0"/>
    <p:restoredTop sz="84637" autoAdjust="0"/>
  </p:normalViewPr>
  <p:slideViewPr>
    <p:cSldViewPr snapToGrid="0">
      <p:cViewPr varScale="1">
        <p:scale>
          <a:sx n="73" d="100"/>
          <a:sy n="73" d="100"/>
        </p:scale>
        <p:origin x="989"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0F083-6108-4243-A388-DDB13CB06986}" type="datetimeFigureOut">
              <a:rPr lang="zh-CN" altLang="en-US" smtClean="0"/>
              <a:t>2023/6/1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831F93-DC01-482F-AB5B-F81885DA799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4</a:t>
            </a:fld>
            <a:endParaRPr lang="zh-CN" altLang="en-US"/>
          </a:p>
        </p:txBody>
      </p:sp>
    </p:spTree>
    <p:extLst>
      <p:ext uri="{BB962C8B-B14F-4D97-AF65-F5344CB8AC3E}">
        <p14:creationId xmlns:p14="http://schemas.microsoft.com/office/powerpoint/2010/main" val="760123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原始模板是正楷</a:t>
            </a:r>
            <a:endParaRPr lang="en-US" altLang="zh-CN" dirty="0"/>
          </a:p>
          <a:p>
            <a:r>
              <a:rPr lang="zh-CN" altLang="en-US" dirty="0"/>
              <a:t>不经过人工微调有</a:t>
            </a:r>
            <a:r>
              <a:rPr lang="en-US" altLang="zh-CN" dirty="0"/>
              <a:t>7/39</a:t>
            </a:r>
            <a:r>
              <a:rPr lang="zh-CN" altLang="en-US" dirty="0"/>
              <a:t>个字符识别错误</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13</a:t>
            </a:fld>
            <a:endParaRPr lang="zh-CN" altLang="en-US"/>
          </a:p>
        </p:txBody>
      </p:sp>
    </p:spTree>
    <p:extLst>
      <p:ext uri="{BB962C8B-B14F-4D97-AF65-F5344CB8AC3E}">
        <p14:creationId xmlns:p14="http://schemas.microsoft.com/office/powerpoint/2010/main" val="2801210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E831F93-DC01-482F-AB5B-F81885DA7991}" type="slidenum">
              <a:rPr lang="zh-CN" altLang="en-US" smtClean="0"/>
              <a:t>14</a:t>
            </a:fld>
            <a:endParaRPr lang="zh-CN" altLang="en-US"/>
          </a:p>
        </p:txBody>
      </p:sp>
    </p:spTree>
    <p:extLst>
      <p:ext uri="{BB962C8B-B14F-4D97-AF65-F5344CB8AC3E}">
        <p14:creationId xmlns:p14="http://schemas.microsoft.com/office/powerpoint/2010/main" val="1488154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可以看见，下划线，连带着上面的笔迹都被移除了，此外对竖线进行了有限的修复</a:t>
            </a:r>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5</a:t>
            </a:fld>
            <a:endParaRPr lang="zh-CN" altLang="en-US"/>
          </a:p>
        </p:txBody>
      </p:sp>
    </p:spTree>
    <p:extLst>
      <p:ext uri="{BB962C8B-B14F-4D97-AF65-F5344CB8AC3E}">
        <p14:creationId xmlns:p14="http://schemas.microsoft.com/office/powerpoint/2010/main" val="2109954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分字母的情况很复杂，每个词宽度不等，</a:t>
            </a:r>
            <a:r>
              <a:rPr lang="en-US" altLang="zh-CN"/>
              <a:t>w</a:t>
            </a:r>
            <a:r>
              <a:rPr lang="zh-CN" altLang="en-US"/>
              <a:t>被分成</a:t>
            </a:r>
            <a:r>
              <a:rPr lang="en-US" altLang="zh-CN" err="1"/>
              <a:t>vv</a:t>
            </a:r>
            <a:r>
              <a:rPr lang="zh-CN" altLang="en-US"/>
              <a:t>，</a:t>
            </a:r>
            <a:r>
              <a:rPr lang="en-US" altLang="zh-CN"/>
              <a:t>m</a:t>
            </a:r>
            <a:r>
              <a:rPr lang="zh-CN" altLang="en-US"/>
              <a:t>被分成</a:t>
            </a:r>
            <a:r>
              <a:rPr lang="en-US" altLang="zh-CN" err="1"/>
              <a:t>rn</a:t>
            </a:r>
            <a:r>
              <a:rPr lang="zh-CN" altLang="en-US"/>
              <a:t>，</a:t>
            </a:r>
            <a:r>
              <a:rPr lang="en-US" altLang="zh-CN"/>
              <a:t>d</a:t>
            </a:r>
            <a:r>
              <a:rPr lang="zh-CN" altLang="en-US"/>
              <a:t>被分成</a:t>
            </a:r>
            <a:r>
              <a:rPr lang="en-US" altLang="zh-CN"/>
              <a:t>cl</a:t>
            </a:r>
            <a:r>
              <a:rPr lang="zh-CN" altLang="en-US"/>
              <a:t>，</a:t>
            </a:r>
            <a:r>
              <a:rPr lang="en-US" altLang="zh-CN" err="1"/>
              <a:t>ou</a:t>
            </a:r>
            <a:r>
              <a:rPr lang="zh-CN" altLang="en-US"/>
              <a:t>粘连等，哪怕是</a:t>
            </a:r>
            <a:r>
              <a:rPr lang="en-US" altLang="zh-CN"/>
              <a:t>OCR</a:t>
            </a:r>
            <a:r>
              <a:rPr lang="zh-CN" altLang="en-US"/>
              <a:t>手写识别的</a:t>
            </a:r>
            <a:r>
              <a:rPr lang="en-US" altLang="zh-CN"/>
              <a:t>SOTA</a:t>
            </a:r>
            <a:r>
              <a:rPr lang="zh-CN" altLang="en-US"/>
              <a:t>算法也无法在不识别的情况下做好分割</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6</a:t>
            </a:fld>
            <a:endParaRPr lang="zh-CN" altLang="en-US"/>
          </a:p>
        </p:txBody>
      </p:sp>
    </p:spTree>
    <p:extLst>
      <p:ext uri="{BB962C8B-B14F-4D97-AF65-F5344CB8AC3E}">
        <p14:creationId xmlns:p14="http://schemas.microsoft.com/office/powerpoint/2010/main" val="294070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没有使用基于学习的方法</a:t>
            </a:r>
            <a:endParaRPr lang="en-US" altLang="zh-CN"/>
          </a:p>
          <a:p>
            <a:r>
              <a:rPr lang="zh-CN" altLang="en-US"/>
              <a:t>这里模板匹配用的是</a:t>
            </a:r>
            <a:r>
              <a:rPr lang="zh-CN" altLang="en-US" b="0" i="0">
                <a:effectLst/>
                <a:latin typeface="-apple-system"/>
              </a:rPr>
              <a:t>标准相关匹配，测试下来最好的匹配方法</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t>Thinning &amp;</a:t>
            </a:r>
            <a:r>
              <a:rPr lang="zh-CN" altLang="en-US" sz="1200"/>
              <a:t> </a:t>
            </a:r>
            <a:r>
              <a:rPr lang="en-US" altLang="zh-CN" sz="1200"/>
              <a:t>Skeletonize——</a:t>
            </a:r>
            <a:r>
              <a:rPr lang="zh-CN" altLang="en-US" sz="1200"/>
              <a:t>下划线的存在或者对下划线的移除都导致骨骼不能正常提取，导致的问题比较多</a:t>
            </a:r>
            <a:endParaRPr lang="en-US" altLang="zh-CN"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t>Key points &amp; </a:t>
            </a:r>
            <a:r>
              <a:rPr lang="en-US" altLang="zh-CN" sz="1200" err="1"/>
              <a:t>xy</a:t>
            </a:r>
            <a:r>
              <a:rPr lang="en-US" altLang="zh-CN" sz="1200"/>
              <a:t> Projection——</a:t>
            </a:r>
            <a:r>
              <a:rPr lang="zh-CN" altLang="en-US" sz="1200"/>
              <a:t>效果很糟糕</a:t>
            </a:r>
            <a:endParaRPr lang="en-US" altLang="zh-CN"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t>Fourier Descriptors——</a:t>
            </a:r>
            <a:r>
              <a:rPr lang="zh-CN" altLang="en-US" sz="1200"/>
              <a:t>得针对单个字符，但是我们做不到单个字符分割</a:t>
            </a:r>
            <a:endParaRPr lang="en-US" altLang="zh-CN"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a:p>
          <a:p>
            <a:endParaRPr lang="zh-CN" altLang="en-US"/>
          </a:p>
        </p:txBody>
      </p:sp>
      <p:sp>
        <p:nvSpPr>
          <p:cNvPr id="4" name="灯片编号占位符 3"/>
          <p:cNvSpPr>
            <a:spLocks noGrp="1"/>
          </p:cNvSpPr>
          <p:nvPr>
            <p:ph type="sldNum" sz="quarter" idx="5"/>
          </p:nvPr>
        </p:nvSpPr>
        <p:spPr/>
        <p:txBody>
          <a:bodyPr/>
          <a:lstStyle/>
          <a:p>
            <a:fld id="{8E831F93-DC01-482F-AB5B-F81885DA7991}" type="slidenum">
              <a:rPr lang="zh-CN" altLang="en-US" smtClean="0"/>
              <a:t>7</a:t>
            </a:fld>
            <a:endParaRPr lang="zh-CN" altLang="en-US"/>
          </a:p>
        </p:txBody>
      </p:sp>
    </p:spTree>
    <p:extLst>
      <p:ext uri="{BB962C8B-B14F-4D97-AF65-F5344CB8AC3E}">
        <p14:creationId xmlns:p14="http://schemas.microsoft.com/office/powerpoint/2010/main" val="3197394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最初的模板字体是</a:t>
            </a:r>
            <a:r>
              <a:rPr lang="en-US" altLang="zh-CN" dirty="0"/>
              <a:t>Sassoon Infant</a:t>
            </a:r>
            <a:r>
              <a:rPr lang="zh-CN" altLang="en-US" dirty="0"/>
              <a:t>，带或不带下划线</a:t>
            </a:r>
            <a:endParaRPr lang="en-US" altLang="zh-CN" dirty="0"/>
          </a:p>
          <a:p>
            <a:r>
              <a:rPr lang="zh-CN" altLang="en-US" dirty="0"/>
              <a:t>第一步模板匹配要确保匹配到正确字母，不过这一步的准确率在校正尺寸后就很高</a:t>
            </a:r>
            <a:endParaRPr lang="en-US" altLang="zh-CN" dirty="0"/>
          </a:p>
          <a:p>
            <a:r>
              <a:rPr lang="zh-CN" altLang="en-US" dirty="0"/>
              <a:t>第二步模板匹配取的候选框数量是基于英文中各字母的出现频率来设定的</a:t>
            </a:r>
            <a:endParaRPr lang="en-US" altLang="zh-CN" dirty="0"/>
          </a:p>
          <a:p>
            <a:r>
              <a:rPr lang="zh-CN" altLang="en-US" dirty="0"/>
              <a:t>值得注意的是，这个方法的泛化性不是很好，因为如果一个字符没有出现在被识别图像中，第一步模板匹配就会出问题</a:t>
            </a:r>
            <a:endParaRPr lang="en-US" altLang="zh-CN" dirty="0"/>
          </a:p>
          <a:p>
            <a:r>
              <a:rPr lang="zh-CN" altLang="en-US" dirty="0"/>
              <a:t>设计目的就是最大化匹配的准确率，而不是泛化性；而且不适合用高深的算法</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8</a:t>
            </a:fld>
            <a:endParaRPr lang="zh-CN" altLang="en-US"/>
          </a:p>
        </p:txBody>
      </p:sp>
    </p:spTree>
    <p:extLst>
      <p:ext uri="{BB962C8B-B14F-4D97-AF65-F5344CB8AC3E}">
        <p14:creationId xmlns:p14="http://schemas.microsoft.com/office/powerpoint/2010/main" val="161405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很多一个识别成两个的和两个识别成一个的</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9</a:t>
            </a:fld>
            <a:endParaRPr lang="zh-CN" altLang="en-US"/>
          </a:p>
        </p:txBody>
      </p:sp>
    </p:spTree>
    <p:extLst>
      <p:ext uri="{BB962C8B-B14F-4D97-AF65-F5344CB8AC3E}">
        <p14:creationId xmlns:p14="http://schemas.microsoft.com/office/powerpoint/2010/main" val="103835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如果两个序列的长度不同，计算准确率是不可能的</a:t>
            </a:r>
            <a:endParaRPr lang="en-US" altLang="zh-CN" dirty="0"/>
          </a:p>
          <a:p>
            <a:r>
              <a:rPr lang="zh-CN" altLang="en-US" dirty="0"/>
              <a:t>所以我们采用</a:t>
            </a:r>
            <a:r>
              <a:rPr lang="en-US" altLang="zh-CN" dirty="0"/>
              <a:t>OCR</a:t>
            </a:r>
            <a:r>
              <a:rPr lang="zh-CN" altLang="en-US" dirty="0"/>
              <a:t>中的一些常用指标</a:t>
            </a:r>
            <a:endParaRPr lang="en-US" altLang="zh-CN" dirty="0"/>
          </a:p>
          <a:p>
            <a:r>
              <a:rPr lang="zh-CN" altLang="en-US" dirty="0"/>
              <a:t>编辑距离</a:t>
            </a:r>
            <a:r>
              <a:rPr lang="en-US" altLang="zh-CN" sz="1200" dirty="0"/>
              <a:t> (</a:t>
            </a:r>
            <a:r>
              <a:rPr lang="zh-CN" altLang="en-US" sz="1200" dirty="0"/>
              <a:t>莱文斯坦距离，</a:t>
            </a:r>
            <a:r>
              <a:rPr lang="en-US" altLang="zh-CN" sz="1200" dirty="0" err="1"/>
              <a:t>Levenshtein</a:t>
            </a:r>
            <a:r>
              <a:rPr lang="en-US" altLang="zh-CN" sz="1200" dirty="0"/>
              <a:t> Distance) </a:t>
            </a:r>
            <a:r>
              <a:rPr lang="zh-CN" altLang="en-US" sz="1200" dirty="0"/>
              <a:t>，是一个序列经过多少次单元的增删改后能变到另一个序列</a:t>
            </a:r>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10</a:t>
            </a:fld>
            <a:endParaRPr lang="zh-CN" altLang="en-US"/>
          </a:p>
        </p:txBody>
      </p:sp>
    </p:spTree>
    <p:extLst>
      <p:ext uri="{BB962C8B-B14F-4D97-AF65-F5344CB8AC3E}">
        <p14:creationId xmlns:p14="http://schemas.microsoft.com/office/powerpoint/2010/main" val="3631122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11</a:t>
            </a:fld>
            <a:endParaRPr lang="zh-CN" altLang="en-US"/>
          </a:p>
        </p:txBody>
      </p:sp>
    </p:spTree>
    <p:extLst>
      <p:ext uri="{BB962C8B-B14F-4D97-AF65-F5344CB8AC3E}">
        <p14:creationId xmlns:p14="http://schemas.microsoft.com/office/powerpoint/2010/main" val="2951514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处理方法上区别在于去背景使用了</a:t>
            </a:r>
            <a:r>
              <a:rPr lang="en-US" altLang="zh-CN"/>
              <a:t>HSV</a:t>
            </a:r>
            <a:r>
              <a:rPr lang="zh-CN" altLang="en-US"/>
              <a:t>颜色域提取黑色，以及不需要倾斜纠正</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12</a:t>
            </a:fld>
            <a:endParaRPr lang="zh-CN" altLang="en-US"/>
          </a:p>
        </p:txBody>
      </p:sp>
    </p:spTree>
    <p:extLst>
      <p:ext uri="{BB962C8B-B14F-4D97-AF65-F5344CB8AC3E}">
        <p14:creationId xmlns:p14="http://schemas.microsoft.com/office/powerpoint/2010/main" val="1707196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8D4B51F-5022-4B9A-B1DC-58E2D82F8E58}" type="datetimeFigureOut">
              <a:rPr lang="zh-CN" altLang="en-US" smtClean="0"/>
              <a:t>2023/6/1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8" name="图片 7"/>
          <p:cNvPicPr>
            <a:picLocks noChangeAspect="1"/>
          </p:cNvPicPr>
          <p:nvPr userDrawn="1"/>
        </p:nvPicPr>
        <p:blipFill rotWithShape="1">
          <a:blip r:embed="rId2"/>
          <a:srcRect t="12500" b="12500"/>
          <a:stretch>
            <a:fillRect/>
          </a:stretch>
        </p:blipFill>
        <p:spPr>
          <a:xfrm>
            <a:off x="0" y="0"/>
            <a:ext cx="12192000" cy="68580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 name="等腰三角形 6"/>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12" name="标题 11"/>
          <p:cNvSpPr>
            <a:spLocks noGrp="1"/>
          </p:cNvSpPr>
          <p:nvPr>
            <p:ph type="title"/>
          </p:nvPr>
        </p:nvSpPr>
        <p:spPr>
          <a:xfrm>
            <a:off x="1549169" y="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信息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1"/>
            <a:ext cx="12192000" cy="1800828"/>
            <a:chOff x="0" y="3476"/>
            <a:chExt cx="5775" cy="853"/>
          </a:xfrm>
          <a:solidFill>
            <a:schemeClr val="accent1"/>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7" name="等腰三角形 26"/>
          <p:cNvSpPr/>
          <p:nvPr userDrawn="1"/>
        </p:nvSpPr>
        <p:spPr>
          <a:xfrm flipV="1">
            <a:off x="-1" y="-10556"/>
            <a:ext cx="5752619" cy="1599658"/>
          </a:xfrm>
          <a:prstGeom prst="triangle">
            <a:avLst>
              <a:gd name="adj" fmla="val 0"/>
            </a:avLst>
          </a:prstGeom>
          <a:solidFill>
            <a:schemeClr val="accent1"/>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6" name="标题 5"/>
          <p:cNvSpPr>
            <a:spLocks noGrp="1"/>
          </p:cNvSpPr>
          <p:nvPr>
            <p:ph type="title" hasCustomPrompt="1"/>
          </p:nvPr>
        </p:nvSpPr>
        <p:spPr>
          <a:xfrm>
            <a:off x="1478543" y="0"/>
            <a:ext cx="10515600" cy="1310889"/>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单击此处编辑母版标题样式增长一些尝试</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物质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2"/>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2"/>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7790"/>
          </a:xfrm>
          <a:effectLst>
            <a:outerShdw blurRad="50800" dist="38100" dir="2700000" algn="tl" rotWithShape="0">
              <a:prstClr val="black">
                <a:alpha val="40000"/>
              </a:prstClr>
            </a:outerShdw>
          </a:effectLst>
        </p:spPr>
        <p:txBody>
          <a:bodyPr>
            <a:normAutofit/>
          </a:bodyPr>
          <a:lstStyle>
            <a:lvl1pPr algn="r">
              <a:defRPr lang="zh-CN" altLang="en-US" sz="3200" b="1" kern="1200" dirty="0">
                <a:solidFill>
                  <a:schemeClr val="bg1"/>
                </a:solidFill>
                <a:latin typeface="+mj-lt"/>
                <a:ea typeface="+mj-ea"/>
                <a:cs typeface="+mj-cs"/>
              </a:defRPr>
            </a:lvl1p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生命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3"/>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 name="等腰三角形 31"/>
          <p:cNvSpPr/>
          <p:nvPr userDrawn="1"/>
        </p:nvSpPr>
        <p:spPr>
          <a:xfrm flipV="1">
            <a:off x="-1" y="-10556"/>
            <a:ext cx="5752619" cy="1599658"/>
          </a:xfrm>
          <a:prstGeom prst="triangle">
            <a:avLst>
              <a:gd name="adj" fmla="val 0"/>
            </a:avLst>
          </a:prstGeom>
          <a:solidFill>
            <a:schemeClr val="accent3"/>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3" name="图片 32"/>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创管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4"/>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4"/>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890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创艺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5"/>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中科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9" name="标题 8"/>
          <p:cNvSpPr>
            <a:spLocks noGrp="1"/>
          </p:cNvSpPr>
          <p:nvPr>
            <p:ph type="title"/>
          </p:nvPr>
        </p:nvSpPr>
        <p:spPr>
          <a:xfrm>
            <a:off x="281832" y="182507"/>
            <a:ext cx="8216283" cy="759735"/>
          </a:xfrm>
          <a:solidFill>
            <a:srgbClr val="014099"/>
          </a:solidFill>
          <a:ln w="19050">
            <a:solidFill>
              <a:schemeClr val="accent1">
                <a:lumMod val="40000"/>
                <a:lumOff val="60000"/>
              </a:schemeClr>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8D4B51F-5022-4B9A-B1DC-58E2D82F8E58}" type="datetimeFigureOut">
              <a:rPr lang="zh-CN" altLang="en-US" smtClean="0"/>
              <a:t>2023/6/1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CBB207-5EAB-47C3-B719-5632B4BE83BE}"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8D4B51F-5022-4B9A-B1DC-58E2D82F8E58}" type="datetimeFigureOut">
              <a:rPr lang="zh-CN" altLang="en-US" smtClean="0"/>
              <a:t>2023/6/1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49931" y="3066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a:normAutofit/>
          </a:bodyPr>
          <a:lstStyle>
            <a:lvl1pPr>
              <a:defRPr sz="3200" b="1">
                <a:solidFill>
                  <a:schemeClr val="bg1"/>
                </a:solidFill>
              </a:defRPr>
            </a:lvl1pPr>
          </a:lstStyle>
          <a:p>
            <a:r>
              <a:rPr lang="zh-CN" altLang="en-US"/>
              <a:t>单击此处编辑母版标题样式</a:t>
            </a:r>
          </a:p>
        </p:txBody>
      </p:sp>
      <p:sp>
        <p:nvSpPr>
          <p:cNvPr id="3" name="内容占位符 2"/>
          <p:cNvSpPr>
            <a:spLocks noGrp="1"/>
          </p:cNvSpPr>
          <p:nvPr>
            <p:ph idx="1" hasCustomPrompt="1"/>
          </p:nvPr>
        </p:nvSpPr>
        <p:spPr>
          <a:xfrm>
            <a:off x="838200" y="1616868"/>
            <a:ext cx="10515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8D4B51F-5022-4B9A-B1DC-58E2D82F8E58}" type="datetimeFigureOut">
              <a:rPr lang="zh-CN" altLang="en-US" smtClean="0"/>
              <a:t>2023/6/1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24" name="图片 23"/>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26" name="图片 25"/>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100000">
              <a:srgbClr val="7F0020"/>
            </a:gs>
            <a:gs pos="0">
              <a:srgbClr val="D74034"/>
            </a:gs>
            <a:gs pos="30000">
              <a:srgbClr val="C00000"/>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780992"/>
            <a:ext cx="10515600" cy="1296015"/>
          </a:xfrm>
        </p:spPr>
        <p:txBody>
          <a:bodyPr anchor="b">
            <a:noAutofit/>
          </a:bodyPr>
          <a:lstStyle>
            <a:lvl1pPr>
              <a:defRPr sz="8000" b="1">
                <a:solidFill>
                  <a:schemeClr val="bg1"/>
                </a:solidFill>
              </a:defRPr>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8D4B51F-5022-4B9A-B1DC-58E2D82F8E58}" type="datetimeFigureOut">
              <a:rPr lang="zh-CN" altLang="en-US" smtClean="0"/>
              <a:t>2023/6/1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7" name="图片 6"/>
          <p:cNvPicPr>
            <a:picLocks noChangeAspect="1"/>
          </p:cNvPicPr>
          <p:nvPr userDrawn="1"/>
        </p:nvPicPr>
        <p:blipFill rotWithShape="1">
          <a:blip r:embed="rId2" cstate="email"/>
          <a:srcRect r="313"/>
          <a:stretch>
            <a:fillRect/>
          </a:stretch>
        </p:blipFill>
        <p:spPr>
          <a:xfrm>
            <a:off x="0" y="5069225"/>
            <a:ext cx="12192000" cy="1798303"/>
          </a:xfrm>
          <a:prstGeom prst="rect">
            <a:avLst/>
          </a:prstGeom>
        </p:spPr>
      </p:pic>
      <p:pic>
        <p:nvPicPr>
          <p:cNvPr id="10" name="图片 9"/>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7" name="图片 6"/>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12" name="图片 11"/>
          <p:cNvPicPr>
            <a:picLocks noChangeAspect="1"/>
          </p:cNvPicPr>
          <p:nvPr userDrawn="1"/>
        </p:nvPicPr>
        <p:blipFill>
          <a:blip r:embed="rId3" cstate="email"/>
          <a:stretch>
            <a:fillRect/>
          </a:stretch>
        </p:blipFill>
        <p:spPr>
          <a:xfrm>
            <a:off x="9028590" y="182508"/>
            <a:ext cx="2772075" cy="762828"/>
          </a:xfrm>
          <a:prstGeom prst="rect">
            <a:avLst/>
          </a:prstGeom>
        </p:spPr>
      </p:pic>
      <p:sp>
        <p:nvSpPr>
          <p:cNvPr id="10"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2023/6/1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9"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底纹">
    <p:spTree>
      <p:nvGrpSpPr>
        <p:cNvPr id="1" name=""/>
        <p:cNvGrpSpPr/>
        <p:nvPr/>
      </p:nvGrpSpPr>
      <p:grpSpPr>
        <a:xfrm>
          <a:off x="0" y="0"/>
          <a:ext cx="0" cy="0"/>
          <a:chOff x="0" y="0"/>
          <a:chExt cx="0" cy="0"/>
        </a:xfrm>
      </p:grpSpPr>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底纹 + 校徽">
    <p:spTree>
      <p:nvGrpSpPr>
        <p:cNvPr id="1" name=""/>
        <p:cNvGrpSpPr/>
        <p:nvPr/>
      </p:nvGrpSpPr>
      <p:grpSpPr>
        <a:xfrm>
          <a:off x="0" y="0"/>
          <a:ext cx="0" cy="0"/>
          <a:chOff x="0" y="0"/>
          <a:chExt cx="0" cy="0"/>
        </a:xfrm>
      </p:grpSpPr>
      <p:pic>
        <p:nvPicPr>
          <p:cNvPr id="3" name="图形 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6812" y="325447"/>
            <a:ext cx="2810614" cy="752510"/>
          </a:xfrm>
          <a:prstGeom prst="rect">
            <a:avLst/>
          </a:prstGeom>
        </p:spPr>
      </p:pic>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含内容">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文本占位符 3"/>
          <p:cNvSpPr>
            <a:spLocks noGrp="1"/>
          </p:cNvSpPr>
          <p:nvPr>
            <p:ph type="body" sz="quarter" idx="10" hasCustomPrompt="1"/>
          </p:nvPr>
        </p:nvSpPr>
        <p:spPr>
          <a:xfrm>
            <a:off x="863600" y="1579654"/>
            <a:ext cx="10309225" cy="46466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D4B51F-5022-4B9A-B1DC-58E2D82F8E58}" type="datetimeFigureOut">
              <a:rPr lang="zh-CN" altLang="en-US" smtClean="0"/>
              <a:t>2023/6/1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CBB207-5EAB-47C3-B719-5632B4BE83B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microsoft.com/office/2007/relationships/hdphoto" Target="../media/hdphoto3.wdp"/><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6000"/>
              <a:t>Handwritten </a:t>
            </a:r>
            <a:br>
              <a:rPr lang="en-US" altLang="zh-CN" sz="6000"/>
            </a:br>
            <a:r>
              <a:rPr lang="en-US" altLang="zh-CN" sz="6000"/>
              <a:t>English &amp; Chinese </a:t>
            </a:r>
            <a:br>
              <a:rPr lang="en-US" altLang="zh-CN" sz="6000"/>
            </a:br>
            <a:r>
              <a:rPr lang="en-US" altLang="zh-CN" sz="6000"/>
              <a:t>Recognition</a:t>
            </a:r>
            <a:endParaRPr lang="zh-CN" altLang="en-US" sz="6000"/>
          </a:p>
        </p:txBody>
      </p:sp>
      <p:sp>
        <p:nvSpPr>
          <p:cNvPr id="5" name="文本占位符 4"/>
          <p:cNvSpPr>
            <a:spLocks noGrp="1"/>
          </p:cNvSpPr>
          <p:nvPr>
            <p:ph type="body" idx="1"/>
          </p:nvPr>
        </p:nvSpPr>
        <p:spPr/>
        <p:txBody>
          <a:bodyPr/>
          <a:lstStyle/>
          <a:p>
            <a:r>
              <a:rPr lang="en-US" altLang="zh-CN">
                <a:solidFill>
                  <a:schemeClr val="bg1"/>
                </a:solidFill>
              </a:rPr>
              <a:t>Group 14</a:t>
            </a:r>
          </a:p>
          <a:p>
            <a:r>
              <a:rPr lang="zh-CN" altLang="en-US">
                <a:solidFill>
                  <a:schemeClr val="bg1"/>
                </a:solidFill>
              </a:rPr>
              <a:t>韩嘉祺 陈醉 安丽华</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a:t>English: Results</a:t>
            </a:r>
            <a:endParaRPr lang="zh-CN" altLang="en-US"/>
          </a:p>
        </p:txBody>
      </p:sp>
      <p:sp>
        <p:nvSpPr>
          <p:cNvPr id="2" name="文本框 1">
            <a:extLst>
              <a:ext uri="{FF2B5EF4-FFF2-40B4-BE49-F238E27FC236}">
                <a16:creationId xmlns:a16="http://schemas.microsoft.com/office/drawing/2014/main" id="{8BEFBE3F-29DD-4C39-00E0-ED95CCFF71DB}"/>
              </a:ext>
            </a:extLst>
          </p:cNvPr>
          <p:cNvSpPr txBox="1"/>
          <p:nvPr/>
        </p:nvSpPr>
        <p:spPr>
          <a:xfrm>
            <a:off x="1169581" y="1389321"/>
            <a:ext cx="9852837" cy="4285276"/>
          </a:xfrm>
          <a:prstGeom prst="rect">
            <a:avLst/>
          </a:prstGeom>
          <a:noFill/>
        </p:spPr>
        <p:txBody>
          <a:bodyPr wrap="square" rtlCol="0">
            <a:spAutoFit/>
          </a:bodyPr>
          <a:lstStyle/>
          <a:p>
            <a:pPr marL="285750" indent="-285750">
              <a:lnSpc>
                <a:spcPct val="150000"/>
              </a:lnSpc>
              <a:buClr>
                <a:schemeClr val="accent6"/>
              </a:buClr>
              <a:buFont typeface="Wingdings" panose="05000000000000000000" pitchFamily="2" charset="2"/>
              <a:buChar char="l"/>
            </a:pPr>
            <a:r>
              <a:rPr lang="en-US" altLang="zh-CN" sz="2400" dirty="0"/>
              <a:t>Evaluation</a:t>
            </a:r>
          </a:p>
          <a:p>
            <a:pPr marL="742950" lvl="1" indent="-285750">
              <a:lnSpc>
                <a:spcPct val="150000"/>
              </a:lnSpc>
              <a:buClr>
                <a:schemeClr val="accent6"/>
              </a:buClr>
              <a:buFont typeface="Wingdings" panose="05000000000000000000" pitchFamily="2" charset="2"/>
              <a:buChar char="l"/>
            </a:pPr>
            <a:r>
              <a:rPr lang="en-US" altLang="zh-CN" sz="2000" dirty="0"/>
              <a:t>Edit Distance (ED)</a:t>
            </a:r>
            <a:r>
              <a:rPr lang="zh-CN" altLang="en-US" sz="2000" dirty="0"/>
              <a:t>，</a:t>
            </a:r>
            <a:r>
              <a:rPr lang="en-US" altLang="zh-CN" sz="2000" dirty="0"/>
              <a:t>Ground Truth (GT)</a:t>
            </a:r>
          </a:p>
          <a:p>
            <a:pPr marL="742950" lvl="1" indent="-285750">
              <a:lnSpc>
                <a:spcPct val="150000"/>
              </a:lnSpc>
              <a:buClr>
                <a:schemeClr val="accent6"/>
              </a:buClr>
              <a:buFont typeface="Wingdings" panose="05000000000000000000" pitchFamily="2" charset="2"/>
              <a:buChar char="l"/>
            </a:pPr>
            <a:r>
              <a:rPr lang="en-US" altLang="zh-CN" sz="2000" dirty="0"/>
              <a:t>Character Error Rate</a:t>
            </a:r>
          </a:p>
          <a:p>
            <a:pPr marL="1200150" lvl="2" indent="-285750">
              <a:lnSpc>
                <a:spcPct val="150000"/>
              </a:lnSpc>
              <a:buClr>
                <a:schemeClr val="accent6"/>
              </a:buClr>
              <a:buFont typeface="Wingdings" panose="05000000000000000000" pitchFamily="2" charset="2"/>
              <a:buChar char="l"/>
            </a:pPr>
            <a:r>
              <a:rPr lang="en-US" altLang="zh-CN" sz="2000" dirty="0"/>
              <a:t>CER = ED(predicted, GT) / length(GT), character as basic element</a:t>
            </a:r>
          </a:p>
          <a:p>
            <a:pPr marL="742950" lvl="1" indent="-285750">
              <a:lnSpc>
                <a:spcPct val="150000"/>
              </a:lnSpc>
              <a:buClr>
                <a:schemeClr val="accent6"/>
              </a:buClr>
              <a:buFont typeface="Wingdings" panose="05000000000000000000" pitchFamily="2" charset="2"/>
              <a:buChar char="l"/>
            </a:pPr>
            <a:r>
              <a:rPr lang="en-US" altLang="zh-CN" sz="2000" dirty="0"/>
              <a:t>Word Error Rate</a:t>
            </a:r>
            <a:r>
              <a:rPr lang="zh-CN" altLang="en-US" sz="2000" dirty="0"/>
              <a:t>，</a:t>
            </a:r>
            <a:r>
              <a:rPr lang="en-US" altLang="zh-CN" sz="2000" dirty="0"/>
              <a:t>word as basic element</a:t>
            </a:r>
          </a:p>
          <a:p>
            <a:pPr marL="1200150" lvl="2" indent="-285750">
              <a:lnSpc>
                <a:spcPct val="150000"/>
              </a:lnSpc>
              <a:buClr>
                <a:schemeClr val="accent6"/>
              </a:buClr>
              <a:buFont typeface="Wingdings" panose="05000000000000000000" pitchFamily="2" charset="2"/>
              <a:buChar char="l"/>
            </a:pPr>
            <a:r>
              <a:rPr lang="en-US" altLang="zh-CN" sz="2000" dirty="0"/>
              <a:t>WER = ED(predicted, GT) / length(GT), word as basic element</a:t>
            </a:r>
          </a:p>
          <a:p>
            <a:pPr marL="742950" lvl="1" indent="-285750">
              <a:lnSpc>
                <a:spcPct val="150000"/>
              </a:lnSpc>
              <a:buClr>
                <a:schemeClr val="accent6"/>
              </a:buClr>
              <a:buFont typeface="Wingdings" panose="05000000000000000000" pitchFamily="2" charset="2"/>
              <a:buChar char="l"/>
            </a:pPr>
            <a:r>
              <a:rPr lang="en-US" altLang="zh-CN" sz="2000" dirty="0"/>
              <a:t>Word level accuracy</a:t>
            </a:r>
          </a:p>
          <a:p>
            <a:pPr marL="1200150" lvl="2" indent="-285750">
              <a:lnSpc>
                <a:spcPct val="150000"/>
              </a:lnSpc>
              <a:buClr>
                <a:schemeClr val="accent6"/>
              </a:buClr>
              <a:buFont typeface="Wingdings" panose="05000000000000000000" pitchFamily="2" charset="2"/>
              <a:buChar char="l"/>
            </a:pPr>
            <a:r>
              <a:rPr lang="en-US" altLang="zh-CN" sz="2000" dirty="0"/>
              <a:t>WACC = correct words / all words</a:t>
            </a:r>
          </a:p>
          <a:p>
            <a:pPr marL="742950" lvl="1" indent="-285750">
              <a:lnSpc>
                <a:spcPct val="150000"/>
              </a:lnSpc>
              <a:buClr>
                <a:schemeClr val="accent6"/>
              </a:buClr>
              <a:buFont typeface="Wingdings" panose="05000000000000000000" pitchFamily="2" charset="2"/>
              <a:buChar char="l"/>
            </a:pPr>
            <a:endParaRPr lang="en-US" altLang="zh-CN" sz="2000" dirty="0"/>
          </a:p>
        </p:txBody>
      </p:sp>
    </p:spTree>
    <p:extLst>
      <p:ext uri="{BB962C8B-B14F-4D97-AF65-F5344CB8AC3E}">
        <p14:creationId xmlns:p14="http://schemas.microsoft.com/office/powerpoint/2010/main" val="563553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a:t>English: Results</a:t>
            </a:r>
            <a:endParaRPr lang="zh-CN" altLang="en-US"/>
          </a:p>
        </p:txBody>
      </p:sp>
      <p:graphicFrame>
        <p:nvGraphicFramePr>
          <p:cNvPr id="3" name="表格 4">
            <a:extLst>
              <a:ext uri="{FF2B5EF4-FFF2-40B4-BE49-F238E27FC236}">
                <a16:creationId xmlns:a16="http://schemas.microsoft.com/office/drawing/2014/main" id="{358AF59E-FDC9-3CDC-3414-E3589783D9AB}"/>
              </a:ext>
            </a:extLst>
          </p:cNvPr>
          <p:cNvGraphicFramePr>
            <a:graphicFrameLocks noGrp="1"/>
          </p:cNvGraphicFramePr>
          <p:nvPr>
            <p:extLst>
              <p:ext uri="{D42A27DB-BD31-4B8C-83A1-F6EECF244321}">
                <p14:modId xmlns:p14="http://schemas.microsoft.com/office/powerpoint/2010/main" val="761066395"/>
              </p:ext>
            </p:extLst>
          </p:nvPr>
        </p:nvGraphicFramePr>
        <p:xfrm>
          <a:off x="2499720" y="1928959"/>
          <a:ext cx="7192560" cy="3000082"/>
        </p:xfrm>
        <a:graphic>
          <a:graphicData uri="http://schemas.openxmlformats.org/drawingml/2006/table">
            <a:tbl>
              <a:tblPr firstRow="1" bandRow="1">
                <a:tableStyleId>{93296810-A885-4BE3-A3E7-6D5BEEA58F35}</a:tableStyleId>
              </a:tblPr>
              <a:tblGrid>
                <a:gridCol w="1798140">
                  <a:extLst>
                    <a:ext uri="{9D8B030D-6E8A-4147-A177-3AD203B41FA5}">
                      <a16:colId xmlns:a16="http://schemas.microsoft.com/office/drawing/2014/main" val="3467362130"/>
                    </a:ext>
                  </a:extLst>
                </a:gridCol>
                <a:gridCol w="1798140">
                  <a:extLst>
                    <a:ext uri="{9D8B030D-6E8A-4147-A177-3AD203B41FA5}">
                      <a16:colId xmlns:a16="http://schemas.microsoft.com/office/drawing/2014/main" val="4011979304"/>
                    </a:ext>
                  </a:extLst>
                </a:gridCol>
                <a:gridCol w="1798140">
                  <a:extLst>
                    <a:ext uri="{9D8B030D-6E8A-4147-A177-3AD203B41FA5}">
                      <a16:colId xmlns:a16="http://schemas.microsoft.com/office/drawing/2014/main" val="619038192"/>
                    </a:ext>
                  </a:extLst>
                </a:gridCol>
                <a:gridCol w="1798140">
                  <a:extLst>
                    <a:ext uri="{9D8B030D-6E8A-4147-A177-3AD203B41FA5}">
                      <a16:colId xmlns:a16="http://schemas.microsoft.com/office/drawing/2014/main" val="2887840297"/>
                    </a:ext>
                  </a:extLst>
                </a:gridCol>
              </a:tblGrid>
              <a:tr h="869264">
                <a:tc>
                  <a:txBody>
                    <a:bodyPr/>
                    <a:lstStyle/>
                    <a:p>
                      <a:pPr algn="ctr"/>
                      <a:r>
                        <a:rPr lang="en-US" altLang="zh-CN"/>
                        <a:t>Template &amp;</a:t>
                      </a:r>
                    </a:p>
                    <a:p>
                      <a:pPr algn="ctr"/>
                      <a:r>
                        <a:rPr lang="en-US" altLang="zh-CN"/>
                        <a:t>Image</a:t>
                      </a:r>
                      <a:endParaRPr lang="zh-CN" altLang="en-US"/>
                    </a:p>
                  </a:txBody>
                  <a:tcPr anchor="ctr"/>
                </a:tc>
                <a:tc>
                  <a:txBody>
                    <a:bodyPr/>
                    <a:lstStyle/>
                    <a:p>
                      <a:pPr algn="ctr"/>
                      <a:r>
                        <a:rPr lang="en-US" altLang="zh-CN"/>
                        <a:t>CER </a:t>
                      </a:r>
                      <a:r>
                        <a:rPr lang="zh-CN" altLang="en-US"/>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WER </a:t>
                      </a:r>
                      <a:r>
                        <a:rPr lang="zh-CN" altLang="en-US"/>
                        <a:t>↓</a:t>
                      </a:r>
                    </a:p>
                  </a:txBody>
                  <a:tcPr anchor="ctr"/>
                </a:tc>
                <a:tc>
                  <a:txBody>
                    <a:bodyPr/>
                    <a:lstStyle/>
                    <a:p>
                      <a:pPr algn="ctr"/>
                      <a:r>
                        <a:rPr lang="en-US" altLang="zh-CN"/>
                        <a:t>WACC </a:t>
                      </a:r>
                      <a:r>
                        <a:rPr lang="zh-CN" altLang="en-US"/>
                        <a:t>↑</a:t>
                      </a:r>
                    </a:p>
                  </a:txBody>
                  <a:tcPr anchor="ctr"/>
                </a:tc>
                <a:extLst>
                  <a:ext uri="{0D108BD9-81ED-4DB2-BD59-A6C34878D82A}">
                    <a16:rowId xmlns:a16="http://schemas.microsoft.com/office/drawing/2014/main" val="2965210151"/>
                  </a:ext>
                </a:extLst>
              </a:tr>
              <a:tr h="1065409">
                <a:tc>
                  <a:txBody>
                    <a:bodyPr/>
                    <a:lstStyle/>
                    <a:p>
                      <a:pPr algn="ctr"/>
                      <a:r>
                        <a:rPr lang="en-US" altLang="zh-CN" sz="2000"/>
                        <a:t>with </a:t>
                      </a:r>
                    </a:p>
                    <a:p>
                      <a:pPr algn="ctr"/>
                      <a:r>
                        <a:rPr lang="en-US" altLang="zh-CN" sz="2000"/>
                        <a:t>underline</a:t>
                      </a:r>
                      <a:endParaRPr lang="zh-CN" altLang="en-US" sz="2000"/>
                    </a:p>
                  </a:txBody>
                  <a:tcPr anchor="ctr"/>
                </a:tc>
                <a:tc>
                  <a:txBody>
                    <a:bodyPr/>
                    <a:lstStyle/>
                    <a:p>
                      <a:pPr algn="ctr"/>
                      <a:r>
                        <a:rPr lang="en-US" altLang="zh-CN" sz="2000"/>
                        <a:t>0.133</a:t>
                      </a:r>
                      <a:endParaRPr lang="zh-CN" altLang="en-US" sz="2000"/>
                    </a:p>
                  </a:txBody>
                  <a:tcPr anchor="ctr"/>
                </a:tc>
                <a:tc>
                  <a:txBody>
                    <a:bodyPr/>
                    <a:lstStyle/>
                    <a:p>
                      <a:pPr algn="ctr"/>
                      <a:r>
                        <a:rPr lang="en-US" altLang="zh-CN" sz="2000"/>
                        <a:t>0.443</a:t>
                      </a:r>
                      <a:endParaRPr lang="zh-CN" altLang="en-US" sz="2000"/>
                    </a:p>
                  </a:txBody>
                  <a:tcPr anchor="ctr"/>
                </a:tc>
                <a:tc>
                  <a:txBody>
                    <a:bodyPr/>
                    <a:lstStyle/>
                    <a:p>
                      <a:pPr algn="ctr"/>
                      <a:r>
                        <a:rPr lang="en-US" altLang="zh-CN" sz="2000" dirty="0"/>
                        <a:t>55.67%</a:t>
                      </a:r>
                      <a:endParaRPr lang="zh-CN" altLang="en-US" sz="2000" dirty="0"/>
                    </a:p>
                  </a:txBody>
                  <a:tcPr anchor="ctr"/>
                </a:tc>
                <a:extLst>
                  <a:ext uri="{0D108BD9-81ED-4DB2-BD59-A6C34878D82A}">
                    <a16:rowId xmlns:a16="http://schemas.microsoft.com/office/drawing/2014/main" val="375299639"/>
                  </a:ext>
                </a:extLst>
              </a:tr>
              <a:tr h="10654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without underline</a:t>
                      </a:r>
                      <a:endParaRPr lang="zh-CN" altLang="en-US" sz="2000"/>
                    </a:p>
                  </a:txBody>
                  <a:tcPr anchor="ctr"/>
                </a:tc>
                <a:tc>
                  <a:txBody>
                    <a:bodyPr/>
                    <a:lstStyle/>
                    <a:p>
                      <a:pPr algn="ctr"/>
                      <a:r>
                        <a:rPr lang="en-US" altLang="zh-CN" sz="2000"/>
                        <a:t>0.252</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0.701</a:t>
                      </a:r>
                      <a:endParaRPr lang="zh-CN" altLang="en-US" sz="2000"/>
                    </a:p>
                  </a:txBody>
                  <a:tcPr anchor="ctr"/>
                </a:tc>
                <a:tc>
                  <a:txBody>
                    <a:bodyPr/>
                    <a:lstStyle/>
                    <a:p>
                      <a:pPr algn="ctr"/>
                      <a:r>
                        <a:rPr lang="en-US" altLang="zh-CN" sz="2000" dirty="0"/>
                        <a:t>22.68%</a:t>
                      </a:r>
                      <a:endParaRPr lang="zh-CN" altLang="en-US" sz="2000" dirty="0"/>
                    </a:p>
                  </a:txBody>
                  <a:tcPr anchor="ctr"/>
                </a:tc>
                <a:extLst>
                  <a:ext uri="{0D108BD9-81ED-4DB2-BD59-A6C34878D82A}">
                    <a16:rowId xmlns:a16="http://schemas.microsoft.com/office/drawing/2014/main" val="3578764809"/>
                  </a:ext>
                </a:extLst>
              </a:tr>
            </a:tbl>
          </a:graphicData>
        </a:graphic>
      </p:graphicFrame>
    </p:spTree>
    <p:extLst>
      <p:ext uri="{BB962C8B-B14F-4D97-AF65-F5344CB8AC3E}">
        <p14:creationId xmlns:p14="http://schemas.microsoft.com/office/powerpoint/2010/main" val="3463126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Chinese: Pipeline</a:t>
            </a:r>
            <a:endParaRPr lang="zh-CN" altLang="en-US"/>
          </a:p>
        </p:txBody>
      </p:sp>
      <p:sp>
        <p:nvSpPr>
          <p:cNvPr id="2" name="文本框 1">
            <a:extLst>
              <a:ext uri="{FF2B5EF4-FFF2-40B4-BE49-F238E27FC236}">
                <a16:creationId xmlns:a16="http://schemas.microsoft.com/office/drawing/2014/main" id="{2AB154B9-4F56-625F-E1C2-39CAFCD5B17F}"/>
              </a:ext>
            </a:extLst>
          </p:cNvPr>
          <p:cNvSpPr txBox="1"/>
          <p:nvPr/>
        </p:nvSpPr>
        <p:spPr>
          <a:xfrm>
            <a:off x="1169581" y="1389321"/>
            <a:ext cx="9852837" cy="581057"/>
          </a:xfrm>
          <a:prstGeom prst="rect">
            <a:avLst/>
          </a:prstGeom>
          <a:noFill/>
        </p:spPr>
        <p:txBody>
          <a:bodyPr wrap="square" rtlCol="0">
            <a:spAutoFit/>
          </a:bodyPr>
          <a:lstStyle/>
          <a:p>
            <a:pPr marL="285750" indent="-285750">
              <a:lnSpc>
                <a:spcPct val="150000"/>
              </a:lnSpc>
              <a:buClr>
                <a:schemeClr val="accent6"/>
              </a:buClr>
              <a:buFont typeface="Wingdings" panose="05000000000000000000" pitchFamily="2" charset="2"/>
              <a:buChar char="l"/>
            </a:pPr>
            <a:r>
              <a:rPr lang="en-US" altLang="zh-CN" sz="2400" dirty="0"/>
              <a:t>Chinese recognition is mostly a subset of English recognition</a:t>
            </a:r>
            <a:endParaRPr lang="en-US" altLang="zh-CN" sz="2000" dirty="0"/>
          </a:p>
        </p:txBody>
      </p:sp>
      <p:cxnSp>
        <p:nvCxnSpPr>
          <p:cNvPr id="104" name="直接箭头连接符 103">
            <a:extLst>
              <a:ext uri="{FF2B5EF4-FFF2-40B4-BE49-F238E27FC236}">
                <a16:creationId xmlns:a16="http://schemas.microsoft.com/office/drawing/2014/main" id="{8BD7F10C-F2DB-DA99-77C7-D5B621F67FD1}"/>
              </a:ext>
            </a:extLst>
          </p:cNvPr>
          <p:cNvCxnSpPr>
            <a:cxnSpLocks/>
            <a:stCxn id="5" idx="3"/>
            <a:endCxn id="7" idx="1"/>
          </p:cNvCxnSpPr>
          <p:nvPr/>
        </p:nvCxnSpPr>
        <p:spPr>
          <a:xfrm>
            <a:off x="2337555" y="3087514"/>
            <a:ext cx="1003318"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E5A53BB1-2213-5231-F93F-C79ACEDC989C}"/>
              </a:ext>
            </a:extLst>
          </p:cNvPr>
          <p:cNvCxnSpPr>
            <a:cxnSpLocks/>
            <a:stCxn id="7" idx="3"/>
            <a:endCxn id="11" idx="1"/>
          </p:cNvCxnSpPr>
          <p:nvPr/>
        </p:nvCxnSpPr>
        <p:spPr>
          <a:xfrm>
            <a:off x="4988331" y="3087514"/>
            <a:ext cx="1107668"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连接符: 肘形 109">
            <a:extLst>
              <a:ext uri="{FF2B5EF4-FFF2-40B4-BE49-F238E27FC236}">
                <a16:creationId xmlns:a16="http://schemas.microsoft.com/office/drawing/2014/main" id="{CB463350-B673-BA5B-6412-6973B8439854}"/>
              </a:ext>
            </a:extLst>
          </p:cNvPr>
          <p:cNvCxnSpPr>
            <a:cxnSpLocks/>
            <a:stCxn id="11" idx="2"/>
            <a:endCxn id="103" idx="3"/>
          </p:cNvCxnSpPr>
          <p:nvPr/>
        </p:nvCxnSpPr>
        <p:spPr>
          <a:xfrm rot="5400000">
            <a:off x="6433951" y="3362907"/>
            <a:ext cx="1494507" cy="2383721"/>
          </a:xfrm>
          <a:prstGeom prst="bentConnector2">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3" name="直接箭头连接符 112">
            <a:extLst>
              <a:ext uri="{FF2B5EF4-FFF2-40B4-BE49-F238E27FC236}">
                <a16:creationId xmlns:a16="http://schemas.microsoft.com/office/drawing/2014/main" id="{A6C7ECDE-36A5-18EF-C1BF-B3FDDFFDC200}"/>
              </a:ext>
            </a:extLst>
          </p:cNvPr>
          <p:cNvCxnSpPr>
            <a:cxnSpLocks/>
            <a:stCxn id="101" idx="1"/>
            <a:endCxn id="103" idx="3"/>
          </p:cNvCxnSpPr>
          <p:nvPr/>
        </p:nvCxnSpPr>
        <p:spPr>
          <a:xfrm flipH="1">
            <a:off x="5989343" y="5302020"/>
            <a:ext cx="2856945" cy="1"/>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8" name="文本框 117">
            <a:extLst>
              <a:ext uri="{FF2B5EF4-FFF2-40B4-BE49-F238E27FC236}">
                <a16:creationId xmlns:a16="http://schemas.microsoft.com/office/drawing/2014/main" id="{9AFA4B6C-8121-87C4-6836-9E515E6DC439}"/>
              </a:ext>
            </a:extLst>
          </p:cNvPr>
          <p:cNvSpPr txBox="1"/>
          <p:nvPr/>
        </p:nvSpPr>
        <p:spPr>
          <a:xfrm>
            <a:off x="2187555" y="2624981"/>
            <a:ext cx="1329430" cy="307777"/>
          </a:xfrm>
          <a:prstGeom prst="rect">
            <a:avLst/>
          </a:prstGeom>
          <a:noFill/>
        </p:spPr>
        <p:txBody>
          <a:bodyPr wrap="square">
            <a:spAutoFit/>
          </a:bodyPr>
          <a:lstStyle/>
          <a:p>
            <a:pPr algn="ctr"/>
            <a:r>
              <a:rPr lang="en-US" altLang="zh-CN" sz="1400"/>
              <a:t>Denoise</a:t>
            </a:r>
          </a:p>
        </p:txBody>
      </p:sp>
      <p:sp>
        <p:nvSpPr>
          <p:cNvPr id="119" name="文本框 118">
            <a:extLst>
              <a:ext uri="{FF2B5EF4-FFF2-40B4-BE49-F238E27FC236}">
                <a16:creationId xmlns:a16="http://schemas.microsoft.com/office/drawing/2014/main" id="{66DB0BFE-031C-FD88-4305-B899DAFD34DC}"/>
              </a:ext>
            </a:extLst>
          </p:cNvPr>
          <p:cNvSpPr txBox="1"/>
          <p:nvPr/>
        </p:nvSpPr>
        <p:spPr>
          <a:xfrm>
            <a:off x="5011820" y="2624980"/>
            <a:ext cx="1060690" cy="307777"/>
          </a:xfrm>
          <a:prstGeom prst="rect">
            <a:avLst/>
          </a:prstGeom>
          <a:noFill/>
        </p:spPr>
        <p:txBody>
          <a:bodyPr wrap="square">
            <a:spAutoFit/>
          </a:bodyPr>
          <a:lstStyle/>
          <a:p>
            <a:pPr algn="ctr"/>
            <a:r>
              <a:rPr lang="en-US" altLang="zh-CN" sz="1400"/>
              <a:t>Segment</a:t>
            </a:r>
          </a:p>
        </p:txBody>
      </p:sp>
      <p:sp>
        <p:nvSpPr>
          <p:cNvPr id="121" name="文本框 120">
            <a:extLst>
              <a:ext uri="{FF2B5EF4-FFF2-40B4-BE49-F238E27FC236}">
                <a16:creationId xmlns:a16="http://schemas.microsoft.com/office/drawing/2014/main" id="{CA2181F9-97C7-955A-9D73-6B070AF4545D}"/>
              </a:ext>
            </a:extLst>
          </p:cNvPr>
          <p:cNvSpPr txBox="1"/>
          <p:nvPr/>
        </p:nvSpPr>
        <p:spPr>
          <a:xfrm>
            <a:off x="6239217" y="4904882"/>
            <a:ext cx="2038552" cy="307777"/>
          </a:xfrm>
          <a:prstGeom prst="rect">
            <a:avLst/>
          </a:prstGeom>
          <a:noFill/>
        </p:spPr>
        <p:txBody>
          <a:bodyPr wrap="square">
            <a:spAutoFit/>
          </a:bodyPr>
          <a:lstStyle/>
          <a:p>
            <a:pPr algn="ctr"/>
            <a:r>
              <a:rPr lang="en-US" altLang="zh-CN" sz="1400"/>
              <a:t>Template Match</a:t>
            </a:r>
          </a:p>
        </p:txBody>
      </p:sp>
      <p:pic>
        <p:nvPicPr>
          <p:cNvPr id="5" name="图片 4">
            <a:extLst>
              <a:ext uri="{FF2B5EF4-FFF2-40B4-BE49-F238E27FC236}">
                <a16:creationId xmlns:a16="http://schemas.microsoft.com/office/drawing/2014/main" id="{1B94A333-BDA7-0F89-3F9A-F0EF1808D9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097" y="2367514"/>
            <a:ext cx="1647458" cy="144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图片 6">
            <a:extLst>
              <a:ext uri="{FF2B5EF4-FFF2-40B4-BE49-F238E27FC236}">
                <a16:creationId xmlns:a16="http://schemas.microsoft.com/office/drawing/2014/main" id="{C867ED2D-20B6-BCF5-ACCA-12EEE82C6A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0873" y="2367514"/>
            <a:ext cx="1647458" cy="144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图片 10">
            <a:extLst>
              <a:ext uri="{FF2B5EF4-FFF2-40B4-BE49-F238E27FC236}">
                <a16:creationId xmlns:a16="http://schemas.microsoft.com/office/drawing/2014/main" id="{E909E250-6908-9CD8-144D-C0BEB837978F}"/>
              </a:ext>
            </a:extLst>
          </p:cNvPr>
          <p:cNvPicPr>
            <a:picLocks noChangeAspect="1"/>
          </p:cNvPicPr>
          <p:nvPr/>
        </p:nvPicPr>
        <p:blipFill>
          <a:blip r:embed="rId5"/>
          <a:stretch>
            <a:fillRect/>
          </a:stretch>
        </p:blipFill>
        <p:spPr>
          <a:xfrm>
            <a:off x="6095999" y="2367514"/>
            <a:ext cx="4554130" cy="144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1" name="图片 100">
            <a:extLst>
              <a:ext uri="{FF2B5EF4-FFF2-40B4-BE49-F238E27FC236}">
                <a16:creationId xmlns:a16="http://schemas.microsoft.com/office/drawing/2014/main" id="{846FCD1C-5805-CC86-1FE8-962E407C8BC0}"/>
              </a:ext>
            </a:extLst>
          </p:cNvPr>
          <p:cNvPicPr>
            <a:picLocks noChangeAspect="1"/>
          </p:cNvPicPr>
          <p:nvPr/>
        </p:nvPicPr>
        <p:blipFill>
          <a:blip r:embed="rId6"/>
          <a:stretch>
            <a:fillRect/>
          </a:stretch>
        </p:blipFill>
        <p:spPr>
          <a:xfrm>
            <a:off x="8846288" y="4824909"/>
            <a:ext cx="3017810" cy="9542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3" name="图片 102">
            <a:extLst>
              <a:ext uri="{FF2B5EF4-FFF2-40B4-BE49-F238E27FC236}">
                <a16:creationId xmlns:a16="http://schemas.microsoft.com/office/drawing/2014/main" id="{DBF4D5E5-D6DE-C86A-57A3-AA910426C760}"/>
              </a:ext>
            </a:extLst>
          </p:cNvPr>
          <p:cNvPicPr>
            <a:picLocks noChangeAspect="1"/>
          </p:cNvPicPr>
          <p:nvPr/>
        </p:nvPicPr>
        <p:blipFill>
          <a:blip r:embed="rId7"/>
          <a:stretch>
            <a:fillRect/>
          </a:stretch>
        </p:blipFill>
        <p:spPr>
          <a:xfrm>
            <a:off x="3941468" y="4116158"/>
            <a:ext cx="2047875" cy="2371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9776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a:t>Chinese: Results</a:t>
            </a:r>
            <a:endParaRPr lang="zh-CN" altLang="en-US"/>
          </a:p>
        </p:txBody>
      </p:sp>
      <p:sp>
        <p:nvSpPr>
          <p:cNvPr id="2" name="文本框 1">
            <a:extLst>
              <a:ext uri="{FF2B5EF4-FFF2-40B4-BE49-F238E27FC236}">
                <a16:creationId xmlns:a16="http://schemas.microsoft.com/office/drawing/2014/main" id="{8BEFBE3F-29DD-4C39-00E0-ED95CCFF71DB}"/>
              </a:ext>
            </a:extLst>
          </p:cNvPr>
          <p:cNvSpPr txBox="1"/>
          <p:nvPr/>
        </p:nvSpPr>
        <p:spPr>
          <a:xfrm>
            <a:off x="1169581" y="1304260"/>
            <a:ext cx="9852837" cy="4491679"/>
          </a:xfrm>
          <a:prstGeom prst="rect">
            <a:avLst/>
          </a:prstGeom>
          <a:noFill/>
        </p:spPr>
        <p:txBody>
          <a:bodyPr wrap="square" rtlCol="0">
            <a:spAutoFit/>
          </a:bodyPr>
          <a:lstStyle/>
          <a:p>
            <a:pPr marL="285750" indent="-285750">
              <a:lnSpc>
                <a:spcPct val="150000"/>
              </a:lnSpc>
              <a:buClr>
                <a:schemeClr val="accent6"/>
              </a:buClr>
              <a:buFont typeface="Wingdings" panose="05000000000000000000" pitchFamily="2" charset="2"/>
              <a:buChar char="l"/>
            </a:pPr>
            <a:r>
              <a:rPr lang="en-US" altLang="zh-CN" sz="2400"/>
              <a:t>Ground Truth: </a:t>
            </a:r>
          </a:p>
          <a:p>
            <a:pPr lvl="1">
              <a:lnSpc>
                <a:spcPct val="150000"/>
              </a:lnSpc>
              <a:buClr>
                <a:schemeClr val="accent6"/>
              </a:buClr>
            </a:pPr>
            <a:r>
              <a:rPr lang="en-US" altLang="zh-CN" sz="1200"/>
              <a:t>"</a:t>
            </a:r>
            <a:r>
              <a:rPr lang="zh-CN" altLang="en-US" sz="1200"/>
              <a:t>芙蓉楼送辛渐</a:t>
            </a:r>
            <a:br>
              <a:rPr lang="en-US" altLang="zh-CN" sz="1200"/>
            </a:br>
            <a:r>
              <a:rPr lang="en-US" altLang="zh-CN" sz="1200"/>
              <a:t> </a:t>
            </a:r>
            <a:r>
              <a:rPr lang="zh-CN" altLang="en-US" sz="1200"/>
              <a:t>唐代王昌龄</a:t>
            </a:r>
            <a:br>
              <a:rPr lang="en-US" altLang="zh-CN" sz="1200"/>
            </a:br>
            <a:r>
              <a:rPr lang="en-US" altLang="zh-CN" sz="1200"/>
              <a:t> </a:t>
            </a:r>
            <a:r>
              <a:rPr lang="zh-CN" altLang="en-US" sz="1200"/>
              <a:t>寒雨连江夜入吴</a:t>
            </a:r>
            <a:br>
              <a:rPr lang="en-US" altLang="zh-CN" sz="1200"/>
            </a:br>
            <a:r>
              <a:rPr lang="en-US" altLang="zh-CN" sz="1200"/>
              <a:t> </a:t>
            </a:r>
            <a:r>
              <a:rPr lang="zh-CN" altLang="en-US" sz="1200"/>
              <a:t>平明送客楚山孤</a:t>
            </a:r>
            <a:br>
              <a:rPr lang="en-US" altLang="zh-CN" sz="1200"/>
            </a:br>
            <a:r>
              <a:rPr lang="en-US" altLang="zh-CN" sz="1200"/>
              <a:t> </a:t>
            </a:r>
            <a:r>
              <a:rPr lang="zh-CN" altLang="en-US" sz="1200"/>
              <a:t>洛阳亲友如相问</a:t>
            </a:r>
            <a:br>
              <a:rPr lang="en-US" altLang="zh-CN" sz="1200"/>
            </a:br>
            <a:r>
              <a:rPr lang="en-US" altLang="zh-CN" sz="1200"/>
              <a:t> </a:t>
            </a:r>
            <a:r>
              <a:rPr lang="zh-CN" altLang="en-US" sz="1200"/>
              <a:t>一片冰心在玉壶</a:t>
            </a:r>
            <a:r>
              <a:rPr lang="en-US" altLang="zh-CN" sz="1200"/>
              <a:t>"</a:t>
            </a:r>
          </a:p>
          <a:p>
            <a:pPr marL="285750" indent="-285750">
              <a:lnSpc>
                <a:spcPct val="150000"/>
              </a:lnSpc>
              <a:buClr>
                <a:schemeClr val="accent6"/>
              </a:buClr>
              <a:buFont typeface="Wingdings" panose="05000000000000000000" pitchFamily="2" charset="2"/>
              <a:buChar char="l"/>
            </a:pPr>
            <a:r>
              <a:rPr lang="en-US" altLang="zh-CN" sz="2400"/>
              <a:t>Recognized</a:t>
            </a:r>
            <a:r>
              <a:rPr lang="zh-CN" altLang="en-US" sz="2400"/>
              <a:t> </a:t>
            </a:r>
            <a:r>
              <a:rPr lang="en-US" altLang="zh-CN" sz="2400"/>
              <a:t>(best): </a:t>
            </a:r>
          </a:p>
          <a:p>
            <a:pPr lvl="1">
              <a:lnSpc>
                <a:spcPct val="150000"/>
              </a:lnSpc>
              <a:buClr>
                <a:schemeClr val="accent6"/>
              </a:buClr>
            </a:pPr>
            <a:r>
              <a:rPr lang="en-US" altLang="zh-CN" sz="1200"/>
              <a:t>"</a:t>
            </a:r>
            <a:r>
              <a:rPr lang="zh-CN" altLang="en-US" sz="1200"/>
              <a:t>芙蓉楼送辛渐</a:t>
            </a:r>
            <a:br>
              <a:rPr lang="en-US" altLang="zh-CN" sz="1200"/>
            </a:br>
            <a:r>
              <a:rPr lang="en-US" altLang="zh-CN" sz="1200"/>
              <a:t> </a:t>
            </a:r>
            <a:r>
              <a:rPr lang="zh-CN" altLang="en-US" sz="1200"/>
              <a:t>唐代王昌龄</a:t>
            </a:r>
            <a:br>
              <a:rPr lang="en-US" altLang="zh-CN" sz="1200"/>
            </a:br>
            <a:r>
              <a:rPr lang="en-US" altLang="zh-CN" sz="1200"/>
              <a:t> </a:t>
            </a:r>
            <a:r>
              <a:rPr lang="zh-CN" altLang="en-US" sz="1200"/>
              <a:t>寒雨连江夜入吴</a:t>
            </a:r>
            <a:br>
              <a:rPr lang="en-US" altLang="zh-CN" sz="1200"/>
            </a:br>
            <a:r>
              <a:rPr lang="en-US" altLang="zh-CN" sz="1200"/>
              <a:t> </a:t>
            </a:r>
            <a:r>
              <a:rPr lang="zh-CN" altLang="en-US" sz="1200"/>
              <a:t>平明送客楚山孤</a:t>
            </a:r>
            <a:br>
              <a:rPr lang="en-US" altLang="zh-CN" sz="1200"/>
            </a:br>
            <a:r>
              <a:rPr lang="en-US" altLang="zh-CN" sz="1200"/>
              <a:t> </a:t>
            </a:r>
            <a:r>
              <a:rPr lang="zh-CN" altLang="en-US" sz="1200"/>
              <a:t>洛阳亲友如相问</a:t>
            </a:r>
            <a:br>
              <a:rPr lang="en-US" altLang="zh-CN" sz="1200"/>
            </a:br>
            <a:r>
              <a:rPr lang="en-US" altLang="zh-CN" sz="1200"/>
              <a:t> </a:t>
            </a:r>
            <a:r>
              <a:rPr lang="zh-CN" altLang="en-US" sz="1200"/>
              <a:t>一片冰心在玉壶</a:t>
            </a:r>
            <a:r>
              <a:rPr lang="en-US" altLang="zh-CN" sz="1200"/>
              <a:t>"</a:t>
            </a:r>
          </a:p>
        </p:txBody>
      </p:sp>
      <p:graphicFrame>
        <p:nvGraphicFramePr>
          <p:cNvPr id="3" name="表格 2">
            <a:extLst>
              <a:ext uri="{FF2B5EF4-FFF2-40B4-BE49-F238E27FC236}">
                <a16:creationId xmlns:a16="http://schemas.microsoft.com/office/drawing/2014/main" id="{E719C32E-8FEF-1B25-3AB1-AC61AE274538}"/>
              </a:ext>
            </a:extLst>
          </p:cNvPr>
          <p:cNvGraphicFramePr>
            <a:graphicFrameLocks noGrp="1"/>
          </p:cNvGraphicFramePr>
          <p:nvPr>
            <p:extLst>
              <p:ext uri="{D42A27DB-BD31-4B8C-83A1-F6EECF244321}">
                <p14:modId xmlns:p14="http://schemas.microsoft.com/office/powerpoint/2010/main" val="208633898"/>
              </p:ext>
            </p:extLst>
          </p:nvPr>
        </p:nvGraphicFramePr>
        <p:xfrm>
          <a:off x="5090626" y="2351385"/>
          <a:ext cx="3621080" cy="2639464"/>
        </p:xfrm>
        <a:graphic>
          <a:graphicData uri="http://schemas.openxmlformats.org/drawingml/2006/table">
            <a:tbl>
              <a:tblPr firstRow="1" bandRow="1">
                <a:tableStyleId>{93296810-A885-4BE3-A3E7-6D5BEEA58F35}</a:tableStyleId>
              </a:tblPr>
              <a:tblGrid>
                <a:gridCol w="1810540">
                  <a:extLst>
                    <a:ext uri="{9D8B030D-6E8A-4147-A177-3AD203B41FA5}">
                      <a16:colId xmlns:a16="http://schemas.microsoft.com/office/drawing/2014/main" val="3432413695"/>
                    </a:ext>
                  </a:extLst>
                </a:gridCol>
                <a:gridCol w="1810540">
                  <a:extLst>
                    <a:ext uri="{9D8B030D-6E8A-4147-A177-3AD203B41FA5}">
                      <a16:colId xmlns:a16="http://schemas.microsoft.com/office/drawing/2014/main" val="4116014240"/>
                    </a:ext>
                  </a:extLst>
                </a:gridCol>
              </a:tblGrid>
              <a:tr h="764776">
                <a:tc>
                  <a:txBody>
                    <a:bodyPr/>
                    <a:lstStyle/>
                    <a:p>
                      <a:pPr algn="ctr"/>
                      <a:r>
                        <a:rPr lang="en-US" altLang="zh-CN" dirty="0"/>
                        <a:t>Template</a:t>
                      </a:r>
                      <a:endParaRPr lang="zh-CN" altLang="en-US" dirty="0"/>
                    </a:p>
                  </a:txBody>
                  <a:tcPr anchor="ctr"/>
                </a:tc>
                <a:tc>
                  <a:txBody>
                    <a:bodyPr/>
                    <a:lstStyle/>
                    <a:p>
                      <a:pPr algn="ctr"/>
                      <a:r>
                        <a:rPr lang="en-US" altLang="zh-CN"/>
                        <a:t>ACC </a:t>
                      </a:r>
                      <a:r>
                        <a:rPr lang="zh-CN" altLang="en-US"/>
                        <a:t>↑</a:t>
                      </a:r>
                    </a:p>
                  </a:txBody>
                  <a:tcPr anchor="ctr"/>
                </a:tc>
                <a:extLst>
                  <a:ext uri="{0D108BD9-81ED-4DB2-BD59-A6C34878D82A}">
                    <a16:rowId xmlns:a16="http://schemas.microsoft.com/office/drawing/2014/main" val="198120733"/>
                  </a:ext>
                </a:extLst>
              </a:tr>
              <a:tr h="937344">
                <a:tc>
                  <a:txBody>
                    <a:bodyPr/>
                    <a:lstStyle/>
                    <a:p>
                      <a:r>
                        <a:rPr lang="en-US" altLang="zh-CN" dirty="0"/>
                        <a:t>Regular script</a:t>
                      </a:r>
                      <a:endParaRPr lang="zh-CN" altLang="en-US" dirty="0"/>
                    </a:p>
                  </a:txBody>
                  <a:tcPr anchor="ctr"/>
                </a:tc>
                <a:tc>
                  <a:txBody>
                    <a:bodyPr/>
                    <a:lstStyle/>
                    <a:p>
                      <a:pPr algn="ctr"/>
                      <a:r>
                        <a:rPr lang="en-US" altLang="zh-CN"/>
                        <a:t>82.1%</a:t>
                      </a:r>
                      <a:endParaRPr lang="zh-CN" altLang="en-US"/>
                    </a:p>
                  </a:txBody>
                  <a:tcPr anchor="ctr"/>
                </a:tc>
                <a:extLst>
                  <a:ext uri="{0D108BD9-81ED-4DB2-BD59-A6C34878D82A}">
                    <a16:rowId xmlns:a16="http://schemas.microsoft.com/office/drawing/2014/main" val="1942075812"/>
                  </a:ext>
                </a:extLst>
              </a:tr>
              <a:tr h="937344">
                <a:tc>
                  <a:txBody>
                    <a:bodyPr/>
                    <a:lstStyle/>
                    <a:p>
                      <a:r>
                        <a:rPr lang="en-US" altLang="zh-CN"/>
                        <a:t>Modified script</a:t>
                      </a:r>
                      <a:endParaRPr lang="zh-CN" altLang="en-US"/>
                    </a:p>
                  </a:txBody>
                  <a:tcPr anchor="ctr"/>
                </a:tc>
                <a:tc>
                  <a:txBody>
                    <a:bodyPr/>
                    <a:lstStyle/>
                    <a:p>
                      <a:pPr algn="ctr"/>
                      <a:r>
                        <a:rPr lang="en-US" altLang="zh-CN" dirty="0"/>
                        <a:t>100%</a:t>
                      </a:r>
                      <a:endParaRPr lang="zh-CN" altLang="en-US" dirty="0"/>
                    </a:p>
                  </a:txBody>
                  <a:tcPr anchor="ctr"/>
                </a:tc>
                <a:extLst>
                  <a:ext uri="{0D108BD9-81ED-4DB2-BD59-A6C34878D82A}">
                    <a16:rowId xmlns:a16="http://schemas.microsoft.com/office/drawing/2014/main" val="1853354525"/>
                  </a:ext>
                </a:extLst>
              </a:tr>
            </a:tbl>
          </a:graphicData>
        </a:graphic>
      </p:graphicFrame>
      <p:pic>
        <p:nvPicPr>
          <p:cNvPr id="6" name="图片 5">
            <a:extLst>
              <a:ext uri="{FF2B5EF4-FFF2-40B4-BE49-F238E27FC236}">
                <a16:creationId xmlns:a16="http://schemas.microsoft.com/office/drawing/2014/main" id="{97504CCB-90AD-CBD3-CE61-D9E116C69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1975" y="4630849"/>
            <a:ext cx="562192" cy="720000"/>
          </a:xfrm>
          <a:prstGeom prst="rect">
            <a:avLst/>
          </a:prstGeom>
        </p:spPr>
      </p:pic>
      <p:pic>
        <p:nvPicPr>
          <p:cNvPr id="10" name="图片 9">
            <a:extLst>
              <a:ext uri="{FF2B5EF4-FFF2-40B4-BE49-F238E27FC236}">
                <a16:creationId xmlns:a16="http://schemas.microsoft.com/office/drawing/2014/main" id="{576186CE-D62B-67F8-D7D0-4A1B45BEB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7148" y="4630849"/>
            <a:ext cx="611506" cy="720000"/>
          </a:xfrm>
          <a:prstGeom prst="rect">
            <a:avLst/>
          </a:prstGeom>
        </p:spPr>
      </p:pic>
      <p:pic>
        <p:nvPicPr>
          <p:cNvPr id="12" name="图片 11">
            <a:extLst>
              <a:ext uri="{FF2B5EF4-FFF2-40B4-BE49-F238E27FC236}">
                <a16:creationId xmlns:a16="http://schemas.microsoft.com/office/drawing/2014/main" id="{40370823-EBFF-9BC6-9305-CE151180C8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7237" y="3796704"/>
            <a:ext cx="572055" cy="720000"/>
          </a:xfrm>
          <a:prstGeom prst="rect">
            <a:avLst/>
          </a:prstGeom>
        </p:spPr>
      </p:pic>
      <p:pic>
        <p:nvPicPr>
          <p:cNvPr id="14" name="图片 13">
            <a:extLst>
              <a:ext uri="{FF2B5EF4-FFF2-40B4-BE49-F238E27FC236}">
                <a16:creationId xmlns:a16="http://schemas.microsoft.com/office/drawing/2014/main" id="{C298B3EA-9CE0-B2AB-945F-579EE5286B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0628" y="3796704"/>
            <a:ext cx="621370" cy="720000"/>
          </a:xfrm>
          <a:prstGeom prst="rect">
            <a:avLst/>
          </a:prstGeom>
        </p:spPr>
      </p:pic>
      <p:pic>
        <p:nvPicPr>
          <p:cNvPr id="16" name="图片 15">
            <a:extLst>
              <a:ext uri="{FF2B5EF4-FFF2-40B4-BE49-F238E27FC236}">
                <a16:creationId xmlns:a16="http://schemas.microsoft.com/office/drawing/2014/main" id="{22DF09A8-C669-5054-5E95-671DABEA9A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27237" y="2962559"/>
            <a:ext cx="581917" cy="720000"/>
          </a:xfrm>
          <a:prstGeom prst="rect">
            <a:avLst/>
          </a:prstGeom>
        </p:spPr>
      </p:pic>
      <p:pic>
        <p:nvPicPr>
          <p:cNvPr id="18" name="图片 17">
            <a:extLst>
              <a:ext uri="{FF2B5EF4-FFF2-40B4-BE49-F238E27FC236}">
                <a16:creationId xmlns:a16="http://schemas.microsoft.com/office/drawing/2014/main" id="{C8845CAF-9ED5-B470-1806-6674BE93B7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25375" y="2962559"/>
            <a:ext cx="611506" cy="720000"/>
          </a:xfrm>
          <a:prstGeom prst="rect">
            <a:avLst/>
          </a:prstGeom>
        </p:spPr>
      </p:pic>
      <p:pic>
        <p:nvPicPr>
          <p:cNvPr id="20" name="图片 19">
            <a:extLst>
              <a:ext uri="{FF2B5EF4-FFF2-40B4-BE49-F238E27FC236}">
                <a16:creationId xmlns:a16="http://schemas.microsoft.com/office/drawing/2014/main" id="{898FAAA2-AC0C-608B-2D2D-22BC1BDED6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40676" y="1985513"/>
            <a:ext cx="581917" cy="720000"/>
          </a:xfrm>
          <a:prstGeom prst="rect">
            <a:avLst/>
          </a:prstGeom>
        </p:spPr>
      </p:pic>
      <p:pic>
        <p:nvPicPr>
          <p:cNvPr id="22" name="图片 21">
            <a:extLst>
              <a:ext uri="{FF2B5EF4-FFF2-40B4-BE49-F238E27FC236}">
                <a16:creationId xmlns:a16="http://schemas.microsoft.com/office/drawing/2014/main" id="{EDE19000-D214-F10C-3316-629C2A8E877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60217" y="1985513"/>
            <a:ext cx="562192" cy="720000"/>
          </a:xfrm>
          <a:prstGeom prst="rect">
            <a:avLst/>
          </a:prstGeom>
        </p:spPr>
      </p:pic>
      <p:pic>
        <p:nvPicPr>
          <p:cNvPr id="24" name="图片 23">
            <a:extLst>
              <a:ext uri="{FF2B5EF4-FFF2-40B4-BE49-F238E27FC236}">
                <a16:creationId xmlns:a16="http://schemas.microsoft.com/office/drawing/2014/main" id="{993B40C4-E3BD-0CA5-A11E-41E9A5218E1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72108" y="5437956"/>
            <a:ext cx="532603" cy="720000"/>
          </a:xfrm>
          <a:prstGeom prst="rect">
            <a:avLst/>
          </a:prstGeom>
        </p:spPr>
      </p:pic>
      <p:sp>
        <p:nvSpPr>
          <p:cNvPr id="26" name="箭头: 下 25">
            <a:extLst>
              <a:ext uri="{FF2B5EF4-FFF2-40B4-BE49-F238E27FC236}">
                <a16:creationId xmlns:a16="http://schemas.microsoft.com/office/drawing/2014/main" id="{367A2CC0-A53F-1A98-7022-70BE007763E0}"/>
              </a:ext>
            </a:extLst>
          </p:cNvPr>
          <p:cNvSpPr/>
          <p:nvPr/>
        </p:nvSpPr>
        <p:spPr>
          <a:xfrm rot="5400000">
            <a:off x="8876581" y="4199429"/>
            <a:ext cx="304800" cy="63455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C3A7ACAC-9B53-2782-50A5-275994439024}"/>
              </a:ext>
            </a:extLst>
          </p:cNvPr>
          <p:cNvSpPr txBox="1"/>
          <p:nvPr/>
        </p:nvSpPr>
        <p:spPr>
          <a:xfrm>
            <a:off x="9168065" y="1339182"/>
            <a:ext cx="2545222" cy="646331"/>
          </a:xfrm>
          <a:prstGeom prst="rect">
            <a:avLst/>
          </a:prstGeom>
          <a:noFill/>
        </p:spPr>
        <p:txBody>
          <a:bodyPr wrap="square">
            <a:spAutoFit/>
          </a:bodyPr>
          <a:lstStyle/>
          <a:p>
            <a:pPr algn="ctr"/>
            <a:r>
              <a:rPr lang="en-US" altLang="zh-CN" sz="1800"/>
              <a:t>Modify script using Microsoft Paint</a:t>
            </a:r>
            <a:endParaRPr lang="zh-CN" altLang="en-US"/>
          </a:p>
        </p:txBody>
      </p:sp>
    </p:spTree>
    <p:extLst>
      <p:ext uri="{BB962C8B-B14F-4D97-AF65-F5344CB8AC3E}">
        <p14:creationId xmlns:p14="http://schemas.microsoft.com/office/powerpoint/2010/main" val="33519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AA6F20-7B7B-EFB0-6CA2-5F30FE6A0448}"/>
              </a:ext>
            </a:extLst>
          </p:cNvPr>
          <p:cNvSpPr>
            <a:spLocks noGrp="1"/>
          </p:cNvSpPr>
          <p:nvPr>
            <p:ph type="title"/>
          </p:nvPr>
        </p:nvSpPr>
        <p:spPr/>
        <p:txBody>
          <a:bodyPr/>
          <a:lstStyle/>
          <a:p>
            <a:r>
              <a:rPr lang="en-US" altLang="zh-CN" dirty="0"/>
              <a:t>Workload distribution</a:t>
            </a:r>
            <a:endParaRPr lang="zh-CN" altLang="en-US" dirty="0"/>
          </a:p>
        </p:txBody>
      </p:sp>
      <p:sp>
        <p:nvSpPr>
          <p:cNvPr id="3" name="文本框 2">
            <a:extLst>
              <a:ext uri="{FF2B5EF4-FFF2-40B4-BE49-F238E27FC236}">
                <a16:creationId xmlns:a16="http://schemas.microsoft.com/office/drawing/2014/main" id="{5527B9FA-EF79-55C7-84B5-BEC060E470AB}"/>
              </a:ext>
            </a:extLst>
          </p:cNvPr>
          <p:cNvSpPr txBox="1"/>
          <p:nvPr/>
        </p:nvSpPr>
        <p:spPr>
          <a:xfrm>
            <a:off x="1169581" y="1226288"/>
            <a:ext cx="9852837" cy="5029390"/>
          </a:xfrm>
          <a:prstGeom prst="rect">
            <a:avLst/>
          </a:prstGeom>
          <a:noFill/>
        </p:spPr>
        <p:txBody>
          <a:bodyPr wrap="square" rtlCol="0">
            <a:spAutoFit/>
          </a:bodyPr>
          <a:lstStyle>
            <a:defPPr>
              <a:defRPr lang="zh-CN"/>
            </a:defPPr>
            <a:lvl1pPr marL="285750" indent="-285750">
              <a:lnSpc>
                <a:spcPct val="150000"/>
              </a:lnSpc>
              <a:buClr>
                <a:schemeClr val="accent6"/>
              </a:buClr>
              <a:buFont typeface="Wingdings" panose="05000000000000000000" pitchFamily="2" charset="2"/>
              <a:buChar char="l"/>
              <a:defRPr sz="2400"/>
            </a:lvl1pPr>
          </a:lstStyle>
          <a:p>
            <a:r>
              <a:rPr lang="zh-CN" altLang="en-US"/>
              <a:t>韩嘉祺：</a:t>
            </a:r>
            <a:endParaRPr lang="en-US" altLang="zh-CN"/>
          </a:p>
          <a:p>
            <a:pPr marL="742950" lvl="1" indent="-285750">
              <a:lnSpc>
                <a:spcPct val="150000"/>
              </a:lnSpc>
              <a:buFont typeface="Arial" panose="020B0604020202020204" pitchFamily="34" charset="0"/>
              <a:buChar char="•"/>
            </a:pPr>
            <a:r>
              <a:rPr lang="en-US" altLang="zh-CN"/>
              <a:t>Recognition algorithm, Code integration</a:t>
            </a:r>
          </a:p>
          <a:p>
            <a:pPr marL="742950" lvl="1" indent="-285750">
              <a:lnSpc>
                <a:spcPct val="150000"/>
              </a:lnSpc>
              <a:buFont typeface="Arial" panose="020B0604020202020204" pitchFamily="34" charset="0"/>
              <a:buChar char="•"/>
            </a:pPr>
            <a:r>
              <a:rPr lang="en-US" altLang="zh-CN"/>
              <a:t>Presentation</a:t>
            </a:r>
          </a:p>
          <a:p>
            <a:pPr marL="742950" lvl="1" indent="-285750">
              <a:lnSpc>
                <a:spcPct val="150000"/>
              </a:lnSpc>
              <a:buFont typeface="Arial" panose="020B0604020202020204" pitchFamily="34" charset="0"/>
              <a:buChar char="•"/>
            </a:pPr>
            <a:r>
              <a:rPr lang="en-US" altLang="zh-CN"/>
              <a:t>Report</a:t>
            </a:r>
          </a:p>
          <a:p>
            <a:r>
              <a:rPr lang="zh-CN" altLang="en-US"/>
              <a:t>陈醉：</a:t>
            </a:r>
            <a:endParaRPr lang="en-US" altLang="zh-CN"/>
          </a:p>
          <a:p>
            <a:pPr marL="742950" lvl="1" indent="-285750">
              <a:lnSpc>
                <a:spcPct val="150000"/>
              </a:lnSpc>
              <a:buFont typeface="Arial" panose="020B0604020202020204" pitchFamily="34" charset="0"/>
              <a:buChar char="•"/>
            </a:pPr>
            <a:r>
              <a:rPr lang="en-US" altLang="zh-CN"/>
              <a:t>Segment</a:t>
            </a:r>
            <a:r>
              <a:rPr lang="zh-CN" altLang="en-US"/>
              <a:t> </a:t>
            </a:r>
            <a:r>
              <a:rPr lang="en-US" altLang="zh-CN"/>
              <a:t>lines</a:t>
            </a:r>
            <a:r>
              <a:rPr lang="zh-CN" altLang="en-US"/>
              <a:t> </a:t>
            </a:r>
            <a:r>
              <a:rPr lang="en-US" altLang="zh-CN"/>
              <a:t>&amp;</a:t>
            </a:r>
            <a:r>
              <a:rPr lang="zh-CN" altLang="en-US"/>
              <a:t> </a:t>
            </a:r>
            <a:r>
              <a:rPr lang="en-US" altLang="zh-CN"/>
              <a:t>words</a:t>
            </a:r>
          </a:p>
          <a:p>
            <a:pPr marL="742950" lvl="1" indent="-285750">
              <a:lnSpc>
                <a:spcPct val="150000"/>
              </a:lnSpc>
              <a:buFont typeface="Arial" panose="020B0604020202020204" pitchFamily="34" charset="0"/>
              <a:buChar char="•"/>
            </a:pPr>
            <a:r>
              <a:rPr lang="en-US" altLang="zh-CN"/>
              <a:t>Report</a:t>
            </a:r>
          </a:p>
          <a:p>
            <a:r>
              <a:rPr lang="zh-CN" altLang="en-US"/>
              <a:t>安丽华</a:t>
            </a:r>
            <a:endParaRPr lang="en-US" altLang="zh-CN"/>
          </a:p>
          <a:p>
            <a:pPr marL="742950" lvl="1" indent="-285750">
              <a:lnSpc>
                <a:spcPct val="150000"/>
              </a:lnSpc>
              <a:buFont typeface="Arial" panose="020B0604020202020204" pitchFamily="34" charset="0"/>
              <a:buChar char="•"/>
            </a:pPr>
            <a:r>
              <a:rPr lang="en-US" altLang="zh-CN"/>
              <a:t>Preprocessing</a:t>
            </a:r>
          </a:p>
          <a:p>
            <a:pPr marL="742950" lvl="1" indent="-285750">
              <a:lnSpc>
                <a:spcPct val="150000"/>
              </a:lnSpc>
              <a:buFont typeface="Arial" panose="020B0604020202020204" pitchFamily="34" charset="0"/>
              <a:buChar char="•"/>
            </a:pPr>
            <a:r>
              <a:rPr lang="en-US" altLang="zh-CN"/>
              <a:t>Realize cv2 built in functions</a:t>
            </a:r>
          </a:p>
          <a:p>
            <a:pPr marL="742950" lvl="1" indent="-285750">
              <a:lnSpc>
                <a:spcPct val="150000"/>
              </a:lnSpc>
              <a:buFont typeface="Arial" panose="020B0604020202020204" pitchFamily="34" charset="0"/>
              <a:buChar char="•"/>
            </a:pPr>
            <a:r>
              <a:rPr lang="en-US" altLang="zh-CN"/>
              <a:t>Report</a:t>
            </a:r>
          </a:p>
        </p:txBody>
      </p:sp>
    </p:spTree>
    <p:extLst>
      <p:ext uri="{BB962C8B-B14F-4D97-AF65-F5344CB8AC3E}">
        <p14:creationId xmlns:p14="http://schemas.microsoft.com/office/powerpoint/2010/main" val="74099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zh-CN" altLang="en-US"/>
              <a:t>谢谢！</a:t>
            </a:r>
          </a:p>
        </p:txBody>
      </p:sp>
    </p:spTree>
    <p:extLst>
      <p:ext uri="{BB962C8B-B14F-4D97-AF65-F5344CB8AC3E}">
        <p14:creationId xmlns:p14="http://schemas.microsoft.com/office/powerpoint/2010/main" val="2729005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To be covered</a:t>
            </a:r>
            <a:endParaRPr lang="zh-CN" altLang="en-US"/>
          </a:p>
        </p:txBody>
      </p:sp>
      <p:sp>
        <p:nvSpPr>
          <p:cNvPr id="3" name="文本框 2">
            <a:extLst>
              <a:ext uri="{FF2B5EF4-FFF2-40B4-BE49-F238E27FC236}">
                <a16:creationId xmlns:a16="http://schemas.microsoft.com/office/drawing/2014/main" id="{B5C4C6A4-11A0-99B6-DEF4-FB3BB41E09C1}"/>
              </a:ext>
            </a:extLst>
          </p:cNvPr>
          <p:cNvSpPr txBox="1"/>
          <p:nvPr/>
        </p:nvSpPr>
        <p:spPr>
          <a:xfrm>
            <a:off x="1169581" y="1302611"/>
            <a:ext cx="9852837" cy="4920706"/>
          </a:xfrm>
          <a:prstGeom prst="rect">
            <a:avLst/>
          </a:prstGeom>
          <a:noFill/>
        </p:spPr>
        <p:txBody>
          <a:bodyPr wrap="square" rtlCol="0">
            <a:spAutoFit/>
          </a:bodyPr>
          <a:lstStyle/>
          <a:p>
            <a:pPr marL="285750" indent="-285750">
              <a:lnSpc>
                <a:spcPct val="150000"/>
              </a:lnSpc>
              <a:buClr>
                <a:schemeClr val="accent6"/>
              </a:buClr>
              <a:buFont typeface="Wingdings" panose="05000000000000000000" pitchFamily="2" charset="2"/>
              <a:buChar char="l"/>
            </a:pPr>
            <a:r>
              <a:rPr lang="en-US" altLang="zh-CN" sz="2400" dirty="0"/>
              <a:t>English Recognition</a:t>
            </a:r>
          </a:p>
          <a:p>
            <a:pPr marL="742950" lvl="1" indent="-285750">
              <a:lnSpc>
                <a:spcPct val="150000"/>
              </a:lnSpc>
              <a:buClr>
                <a:schemeClr val="accent6"/>
              </a:buClr>
              <a:buFont typeface="Wingdings" panose="05000000000000000000" pitchFamily="2" charset="2"/>
              <a:buChar char="l"/>
            </a:pPr>
            <a:r>
              <a:rPr lang="en-US" altLang="zh-CN" sz="2000" dirty="0"/>
              <a:t>Pipeline</a:t>
            </a:r>
          </a:p>
          <a:p>
            <a:pPr marL="742950" lvl="1" indent="-285750">
              <a:lnSpc>
                <a:spcPct val="150000"/>
              </a:lnSpc>
              <a:buClr>
                <a:schemeClr val="accent6"/>
              </a:buClr>
              <a:buFont typeface="Wingdings" panose="05000000000000000000" pitchFamily="2" charset="2"/>
              <a:buChar char="l"/>
            </a:pPr>
            <a:r>
              <a:rPr lang="en-US" altLang="zh-CN" sz="2000" dirty="0"/>
              <a:t>Preprocessing</a:t>
            </a:r>
          </a:p>
          <a:p>
            <a:pPr marL="742950" lvl="1" indent="-285750">
              <a:lnSpc>
                <a:spcPct val="150000"/>
              </a:lnSpc>
              <a:buClr>
                <a:schemeClr val="accent6"/>
              </a:buClr>
              <a:buFont typeface="Wingdings" panose="05000000000000000000" pitchFamily="2" charset="2"/>
              <a:buChar char="l"/>
            </a:pPr>
            <a:r>
              <a:rPr lang="en-US" altLang="zh-CN" sz="2000" dirty="0"/>
              <a:t>Segment lines &amp; words</a:t>
            </a:r>
          </a:p>
          <a:p>
            <a:pPr marL="742950" lvl="1" indent="-285750">
              <a:lnSpc>
                <a:spcPct val="150000"/>
              </a:lnSpc>
              <a:buClr>
                <a:schemeClr val="accent6"/>
              </a:buClr>
              <a:buFont typeface="Wingdings" panose="05000000000000000000" pitchFamily="2" charset="2"/>
              <a:buChar char="l"/>
            </a:pPr>
            <a:r>
              <a:rPr lang="en-US" altLang="zh-CN" sz="2000" dirty="0"/>
              <a:t>Recognition Algorithm</a:t>
            </a:r>
          </a:p>
          <a:p>
            <a:pPr marL="742950" lvl="1" indent="-285750">
              <a:lnSpc>
                <a:spcPct val="150000"/>
              </a:lnSpc>
              <a:buClr>
                <a:schemeClr val="accent6"/>
              </a:buClr>
              <a:buFont typeface="Wingdings" panose="05000000000000000000" pitchFamily="2" charset="2"/>
              <a:buChar char="l"/>
            </a:pPr>
            <a:r>
              <a:rPr lang="en-US" altLang="zh-CN" sz="2000" dirty="0"/>
              <a:t>Results</a:t>
            </a:r>
          </a:p>
          <a:p>
            <a:pPr marL="285750" indent="-285750">
              <a:lnSpc>
                <a:spcPct val="150000"/>
              </a:lnSpc>
              <a:buClr>
                <a:schemeClr val="accent6"/>
              </a:buClr>
              <a:buFont typeface="Wingdings" panose="05000000000000000000" pitchFamily="2" charset="2"/>
              <a:buChar char="l"/>
            </a:pPr>
            <a:r>
              <a:rPr lang="en-US" altLang="zh-CN" sz="2400" dirty="0"/>
              <a:t>Chinese Recognition</a:t>
            </a:r>
          </a:p>
          <a:p>
            <a:pPr marL="742950" lvl="1" indent="-285750">
              <a:lnSpc>
                <a:spcPct val="150000"/>
              </a:lnSpc>
              <a:buClr>
                <a:schemeClr val="accent6"/>
              </a:buClr>
              <a:buFont typeface="Wingdings" panose="05000000000000000000" pitchFamily="2" charset="2"/>
              <a:buChar char="l"/>
            </a:pPr>
            <a:r>
              <a:rPr lang="en-US" altLang="zh-CN" sz="2000" dirty="0"/>
              <a:t>Pipeline</a:t>
            </a:r>
          </a:p>
          <a:p>
            <a:pPr marL="742950" lvl="1" indent="-285750">
              <a:lnSpc>
                <a:spcPct val="150000"/>
              </a:lnSpc>
              <a:buClr>
                <a:schemeClr val="accent6"/>
              </a:buClr>
              <a:buFont typeface="Wingdings" panose="05000000000000000000" pitchFamily="2" charset="2"/>
              <a:buChar char="l"/>
            </a:pPr>
            <a:r>
              <a:rPr lang="en-US" altLang="zh-CN" sz="2000" dirty="0"/>
              <a:t>Results</a:t>
            </a:r>
          </a:p>
          <a:p>
            <a:pPr marL="285750" indent="-285750">
              <a:lnSpc>
                <a:spcPct val="150000"/>
              </a:lnSpc>
              <a:buClr>
                <a:schemeClr val="accent6"/>
              </a:buClr>
              <a:buFont typeface="Wingdings" panose="05000000000000000000" pitchFamily="2" charset="2"/>
              <a:buChar char="l"/>
            </a:pPr>
            <a:r>
              <a:rPr lang="en-US" altLang="zh-CN" sz="2400" dirty="0"/>
              <a:t>Workload distribution</a:t>
            </a:r>
            <a:endParaRPr lang="zh-CN" altLang="en-US" sz="2000" dirty="0"/>
          </a:p>
        </p:txBody>
      </p:sp>
    </p:spTree>
    <p:extLst>
      <p:ext uri="{BB962C8B-B14F-4D97-AF65-F5344CB8AC3E}">
        <p14:creationId xmlns:p14="http://schemas.microsoft.com/office/powerpoint/2010/main" val="2863513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English: Pipeline</a:t>
            </a:r>
            <a:endParaRPr lang="zh-CN" altLang="en-US"/>
          </a:p>
        </p:txBody>
      </p:sp>
      <p:cxnSp>
        <p:nvCxnSpPr>
          <p:cNvPr id="30" name="直接箭头连接符 29">
            <a:extLst>
              <a:ext uri="{FF2B5EF4-FFF2-40B4-BE49-F238E27FC236}">
                <a16:creationId xmlns:a16="http://schemas.microsoft.com/office/drawing/2014/main" id="{D35B2599-E16A-D2DE-E0FB-C9E261D16ED7}"/>
              </a:ext>
            </a:extLst>
          </p:cNvPr>
          <p:cNvCxnSpPr>
            <a:cxnSpLocks/>
            <a:stCxn id="3" idx="3"/>
            <a:endCxn id="6" idx="1"/>
          </p:cNvCxnSpPr>
          <p:nvPr/>
        </p:nvCxnSpPr>
        <p:spPr>
          <a:xfrm>
            <a:off x="3124347" y="2351341"/>
            <a:ext cx="1177985" cy="6665"/>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C700DAC-C6AB-10C3-FF84-338034893836}"/>
              </a:ext>
            </a:extLst>
          </p:cNvPr>
          <p:cNvCxnSpPr>
            <a:cxnSpLocks/>
            <a:stCxn id="6" idx="3"/>
            <a:endCxn id="7" idx="1"/>
          </p:cNvCxnSpPr>
          <p:nvPr/>
        </p:nvCxnSpPr>
        <p:spPr>
          <a:xfrm flipV="1">
            <a:off x="6976020" y="2351341"/>
            <a:ext cx="1227310" cy="6665"/>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150E2B4-CEBC-F33B-6CBB-5DB0AABE2F86}"/>
              </a:ext>
            </a:extLst>
          </p:cNvPr>
          <p:cNvCxnSpPr>
            <a:cxnSpLocks/>
            <a:stCxn id="7" idx="2"/>
            <a:endCxn id="9" idx="0"/>
          </p:cNvCxnSpPr>
          <p:nvPr/>
        </p:nvCxnSpPr>
        <p:spPr>
          <a:xfrm>
            <a:off x="9540174" y="3071341"/>
            <a:ext cx="0" cy="1041385"/>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D91AF78-FEF4-140C-FAB3-8BF7BD3D90C5}"/>
              </a:ext>
            </a:extLst>
          </p:cNvPr>
          <p:cNvCxnSpPr>
            <a:cxnSpLocks/>
            <a:stCxn id="9" idx="1"/>
            <a:endCxn id="14" idx="3"/>
          </p:cNvCxnSpPr>
          <p:nvPr/>
        </p:nvCxnSpPr>
        <p:spPr>
          <a:xfrm flipH="1">
            <a:off x="4302332" y="4832726"/>
            <a:ext cx="3900998"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8F7F63D5-2F58-BE5A-D194-74399ED1BD5C}"/>
              </a:ext>
            </a:extLst>
          </p:cNvPr>
          <p:cNvCxnSpPr>
            <a:cxnSpLocks/>
            <a:stCxn id="27" idx="1"/>
            <a:endCxn id="14" idx="3"/>
          </p:cNvCxnSpPr>
          <p:nvPr/>
        </p:nvCxnSpPr>
        <p:spPr>
          <a:xfrm rot="10800000" flipV="1">
            <a:off x="4302332" y="3988144"/>
            <a:ext cx="1793668" cy="844581"/>
          </a:xfrm>
          <a:prstGeom prst="bentConnector3">
            <a:avLst>
              <a:gd name="adj1" fmla="val 50000"/>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59" name="文本框 58">
            <a:extLst>
              <a:ext uri="{FF2B5EF4-FFF2-40B4-BE49-F238E27FC236}">
                <a16:creationId xmlns:a16="http://schemas.microsoft.com/office/drawing/2014/main" id="{CAE71C30-C911-9F71-F455-73ABC4CAC6A8}"/>
              </a:ext>
            </a:extLst>
          </p:cNvPr>
          <p:cNvSpPr txBox="1"/>
          <p:nvPr/>
        </p:nvSpPr>
        <p:spPr>
          <a:xfrm>
            <a:off x="3123339" y="1762778"/>
            <a:ext cx="1180002" cy="523220"/>
          </a:xfrm>
          <a:prstGeom prst="rect">
            <a:avLst/>
          </a:prstGeom>
          <a:noFill/>
        </p:spPr>
        <p:txBody>
          <a:bodyPr wrap="square">
            <a:spAutoFit/>
          </a:bodyPr>
          <a:lstStyle/>
          <a:p>
            <a:pPr algn="ctr"/>
            <a:r>
              <a:rPr lang="en-US" altLang="zh-CN" sz="1400"/>
              <a:t>Skew</a:t>
            </a:r>
          </a:p>
          <a:p>
            <a:pPr algn="ctr"/>
            <a:r>
              <a:rPr lang="en-US" altLang="zh-CN" sz="1400"/>
              <a:t>Correction</a:t>
            </a:r>
          </a:p>
        </p:txBody>
      </p:sp>
      <p:sp>
        <p:nvSpPr>
          <p:cNvPr id="60" name="文本框 59">
            <a:extLst>
              <a:ext uri="{FF2B5EF4-FFF2-40B4-BE49-F238E27FC236}">
                <a16:creationId xmlns:a16="http://schemas.microsoft.com/office/drawing/2014/main" id="{722432F1-D33F-03D2-A82E-9D76153608E9}"/>
              </a:ext>
            </a:extLst>
          </p:cNvPr>
          <p:cNvSpPr txBox="1"/>
          <p:nvPr/>
        </p:nvSpPr>
        <p:spPr>
          <a:xfrm>
            <a:off x="7085553" y="1747262"/>
            <a:ext cx="1060690" cy="523220"/>
          </a:xfrm>
          <a:prstGeom prst="rect">
            <a:avLst/>
          </a:prstGeom>
          <a:noFill/>
        </p:spPr>
        <p:txBody>
          <a:bodyPr wrap="square">
            <a:spAutoFit/>
          </a:bodyPr>
          <a:lstStyle/>
          <a:p>
            <a:pPr algn="ctr"/>
            <a:r>
              <a:rPr lang="en-US" altLang="zh-CN" sz="1400"/>
              <a:t>Underline</a:t>
            </a:r>
          </a:p>
          <a:p>
            <a:pPr algn="ctr"/>
            <a:r>
              <a:rPr lang="en-US" altLang="zh-CN" sz="1400"/>
              <a:t>Removal</a:t>
            </a:r>
          </a:p>
        </p:txBody>
      </p:sp>
      <p:sp>
        <p:nvSpPr>
          <p:cNvPr id="72" name="文本框 71">
            <a:extLst>
              <a:ext uri="{FF2B5EF4-FFF2-40B4-BE49-F238E27FC236}">
                <a16:creationId xmlns:a16="http://schemas.microsoft.com/office/drawing/2014/main" id="{9B8A929A-8875-5E69-A313-4FF3C056262B}"/>
              </a:ext>
            </a:extLst>
          </p:cNvPr>
          <p:cNvSpPr txBox="1"/>
          <p:nvPr/>
        </p:nvSpPr>
        <p:spPr>
          <a:xfrm>
            <a:off x="9540174" y="3438144"/>
            <a:ext cx="2347162" cy="307777"/>
          </a:xfrm>
          <a:prstGeom prst="rect">
            <a:avLst/>
          </a:prstGeom>
          <a:noFill/>
        </p:spPr>
        <p:txBody>
          <a:bodyPr wrap="square">
            <a:spAutoFit/>
          </a:bodyPr>
          <a:lstStyle/>
          <a:p>
            <a:pPr algn="ctr"/>
            <a:r>
              <a:rPr lang="en-US" altLang="zh-CN" sz="1400"/>
              <a:t>Segment lines &amp; words</a:t>
            </a:r>
          </a:p>
        </p:txBody>
      </p:sp>
      <p:sp>
        <p:nvSpPr>
          <p:cNvPr id="73" name="文本框 72">
            <a:extLst>
              <a:ext uri="{FF2B5EF4-FFF2-40B4-BE49-F238E27FC236}">
                <a16:creationId xmlns:a16="http://schemas.microsoft.com/office/drawing/2014/main" id="{3F96053D-952F-AA53-6604-3AEDEA280E8B}"/>
              </a:ext>
            </a:extLst>
          </p:cNvPr>
          <p:cNvSpPr txBox="1"/>
          <p:nvPr/>
        </p:nvSpPr>
        <p:spPr>
          <a:xfrm>
            <a:off x="4484579" y="4987935"/>
            <a:ext cx="3536504" cy="307777"/>
          </a:xfrm>
          <a:prstGeom prst="rect">
            <a:avLst/>
          </a:prstGeom>
          <a:noFill/>
        </p:spPr>
        <p:txBody>
          <a:bodyPr wrap="square">
            <a:spAutoFit/>
          </a:bodyPr>
          <a:lstStyle/>
          <a:p>
            <a:pPr algn="ctr"/>
            <a:r>
              <a:rPr lang="en-US" altLang="zh-CN" sz="1400" dirty="0"/>
              <a:t>Template Matching based Algorithm</a:t>
            </a:r>
          </a:p>
        </p:txBody>
      </p:sp>
      <p:pic>
        <p:nvPicPr>
          <p:cNvPr id="3" name="图片 2">
            <a:extLst>
              <a:ext uri="{FF2B5EF4-FFF2-40B4-BE49-F238E27FC236}">
                <a16:creationId xmlns:a16="http://schemas.microsoft.com/office/drawing/2014/main" id="{C7B58764-D34F-64FF-BE25-22109FA42D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6860" y="1631341"/>
            <a:ext cx="2387487" cy="144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a:extLst>
              <a:ext uri="{FF2B5EF4-FFF2-40B4-BE49-F238E27FC236}">
                <a16:creationId xmlns:a16="http://schemas.microsoft.com/office/drawing/2014/main" id="{5518A4D8-E608-EBCE-958B-6F662C4241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2332" y="1638006"/>
            <a:ext cx="2673688" cy="144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图片 6">
            <a:extLst>
              <a:ext uri="{FF2B5EF4-FFF2-40B4-BE49-F238E27FC236}">
                <a16:creationId xmlns:a16="http://schemas.microsoft.com/office/drawing/2014/main" id="{75FFD99E-B8C7-4C6D-2076-8F81053495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3330" y="1631341"/>
            <a:ext cx="2673688" cy="144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图片 8">
            <a:extLst>
              <a:ext uri="{FF2B5EF4-FFF2-40B4-BE49-F238E27FC236}">
                <a16:creationId xmlns:a16="http://schemas.microsoft.com/office/drawing/2014/main" id="{A95E4CF8-D8D7-2018-09AE-544A8BC5F4C3}"/>
              </a:ext>
            </a:extLst>
          </p:cNvPr>
          <p:cNvPicPr>
            <a:picLocks noChangeAspect="1"/>
          </p:cNvPicPr>
          <p:nvPr/>
        </p:nvPicPr>
        <p:blipFill>
          <a:blip r:embed="rId5"/>
          <a:stretch>
            <a:fillRect/>
          </a:stretch>
        </p:blipFill>
        <p:spPr>
          <a:xfrm>
            <a:off x="8203330" y="4112726"/>
            <a:ext cx="2673688" cy="144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 name="图片 26">
            <a:extLst>
              <a:ext uri="{FF2B5EF4-FFF2-40B4-BE49-F238E27FC236}">
                <a16:creationId xmlns:a16="http://schemas.microsoft.com/office/drawing/2014/main" id="{03DDD660-AE31-B354-4F6D-0E1014D37A44}"/>
              </a:ext>
            </a:extLst>
          </p:cNvPr>
          <p:cNvPicPr>
            <a:picLocks noChangeAspect="1"/>
          </p:cNvPicPr>
          <p:nvPr/>
        </p:nvPicPr>
        <p:blipFill>
          <a:blip r:embed="rId6"/>
          <a:stretch>
            <a:fillRect/>
          </a:stretch>
        </p:blipFill>
        <p:spPr>
          <a:xfrm>
            <a:off x="6096000" y="3438144"/>
            <a:ext cx="1428573" cy="1100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图片 13">
            <a:extLst>
              <a:ext uri="{FF2B5EF4-FFF2-40B4-BE49-F238E27FC236}">
                <a16:creationId xmlns:a16="http://schemas.microsoft.com/office/drawing/2014/main" id="{0879AFB1-47A0-A972-55F7-08820BF4AB2E}"/>
              </a:ext>
            </a:extLst>
          </p:cNvPr>
          <p:cNvPicPr>
            <a:picLocks noChangeAspect="1"/>
          </p:cNvPicPr>
          <p:nvPr/>
        </p:nvPicPr>
        <p:blipFill>
          <a:blip r:embed="rId7"/>
          <a:stretch>
            <a:fillRect/>
          </a:stretch>
        </p:blipFill>
        <p:spPr>
          <a:xfrm>
            <a:off x="739037" y="4112726"/>
            <a:ext cx="3563295" cy="144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a:t>English: Preprocessing</a:t>
            </a:r>
            <a:endParaRPr lang="zh-CN" altLang="en-US"/>
          </a:p>
        </p:txBody>
      </p:sp>
      <p:sp>
        <p:nvSpPr>
          <p:cNvPr id="2" name="文本框 1">
            <a:extLst>
              <a:ext uri="{FF2B5EF4-FFF2-40B4-BE49-F238E27FC236}">
                <a16:creationId xmlns:a16="http://schemas.microsoft.com/office/drawing/2014/main" id="{976A28B8-784D-BDA3-A050-D87BDC92D967}"/>
              </a:ext>
            </a:extLst>
          </p:cNvPr>
          <p:cNvSpPr txBox="1"/>
          <p:nvPr/>
        </p:nvSpPr>
        <p:spPr>
          <a:xfrm>
            <a:off x="1169581" y="1389321"/>
            <a:ext cx="9852837" cy="5577937"/>
          </a:xfrm>
          <a:prstGeom prst="rect">
            <a:avLst/>
          </a:prstGeom>
          <a:noFill/>
        </p:spPr>
        <p:txBody>
          <a:bodyPr wrap="square" rtlCol="0">
            <a:spAutoFit/>
          </a:bodyPr>
          <a:lstStyle/>
          <a:p>
            <a:pPr marL="285750" indent="-285750">
              <a:lnSpc>
                <a:spcPct val="150000"/>
              </a:lnSpc>
              <a:buClr>
                <a:schemeClr val="accent6"/>
              </a:buClr>
              <a:buFont typeface="Wingdings" panose="05000000000000000000" pitchFamily="2" charset="2"/>
              <a:buChar char="l"/>
            </a:pPr>
            <a:r>
              <a:rPr lang="en-US" altLang="zh-CN" sz="2000" dirty="0"/>
              <a:t>Skew correction</a:t>
            </a:r>
          </a:p>
          <a:p>
            <a:pPr marL="742950" lvl="1" indent="-285750">
              <a:lnSpc>
                <a:spcPct val="150000"/>
              </a:lnSpc>
              <a:buClr>
                <a:schemeClr val="accent6"/>
              </a:buClr>
              <a:buFont typeface="Wingdings" panose="05000000000000000000" pitchFamily="2" charset="2"/>
              <a:buChar char="l"/>
            </a:pPr>
            <a:r>
              <a:rPr lang="en-US" altLang="zh-CN" sz="2000" dirty="0"/>
              <a:t>Characters are all inclined at a fixed angle</a:t>
            </a:r>
          </a:p>
          <a:p>
            <a:pPr marL="742950" lvl="1" indent="-285750">
              <a:lnSpc>
                <a:spcPct val="150000"/>
              </a:lnSpc>
              <a:buClr>
                <a:schemeClr val="accent6"/>
              </a:buClr>
              <a:buFont typeface="Wingdings" panose="05000000000000000000" pitchFamily="2" charset="2"/>
              <a:buChar char="l"/>
            </a:pPr>
            <a:r>
              <a:rPr lang="en-US" altLang="zh-CN" sz="2000" dirty="0"/>
              <a:t>Use the Hough transform to find the angle</a:t>
            </a:r>
          </a:p>
          <a:p>
            <a:pPr marL="742950" lvl="1" indent="-285750">
              <a:lnSpc>
                <a:spcPct val="150000"/>
              </a:lnSpc>
              <a:buClr>
                <a:schemeClr val="accent6"/>
              </a:buClr>
              <a:buFont typeface="Wingdings" panose="05000000000000000000" pitchFamily="2" charset="2"/>
              <a:buChar char="l"/>
            </a:pPr>
            <a:r>
              <a:rPr lang="en-US" altLang="zh-CN" sz="2000" dirty="0"/>
              <a:t>Use affine shear to correct the image</a:t>
            </a:r>
          </a:p>
          <a:p>
            <a:pPr marL="285750" indent="-285750">
              <a:lnSpc>
                <a:spcPct val="150000"/>
              </a:lnSpc>
              <a:buClr>
                <a:schemeClr val="accent6"/>
              </a:buClr>
              <a:buFont typeface="Wingdings" panose="05000000000000000000" pitchFamily="2" charset="2"/>
              <a:buChar char="l"/>
            </a:pPr>
            <a:r>
              <a:rPr lang="en-US" altLang="zh-CN" sz="2000" dirty="0"/>
              <a:t>Underline removal &amp; denoising</a:t>
            </a:r>
          </a:p>
          <a:p>
            <a:pPr marL="742950" lvl="1" indent="-285750">
              <a:lnSpc>
                <a:spcPct val="150000"/>
              </a:lnSpc>
              <a:buClr>
                <a:schemeClr val="accent6"/>
              </a:buClr>
              <a:buFont typeface="Wingdings" panose="05000000000000000000" pitchFamily="2" charset="2"/>
              <a:buChar char="l"/>
            </a:pPr>
            <a:r>
              <a:rPr lang="en-US" altLang="zh-CN" sz="2000" dirty="0"/>
              <a:t>Use morphological opening to remove underlines</a:t>
            </a:r>
          </a:p>
          <a:p>
            <a:pPr marL="742950" lvl="1" indent="-285750">
              <a:lnSpc>
                <a:spcPct val="150000"/>
              </a:lnSpc>
              <a:buClr>
                <a:schemeClr val="accent6"/>
              </a:buClr>
              <a:buFont typeface="Wingdings" panose="05000000000000000000" pitchFamily="2" charset="2"/>
              <a:buChar char="l"/>
            </a:pPr>
            <a:r>
              <a:rPr lang="en-US" altLang="zh-CN" sz="2000" dirty="0"/>
              <a:t>Limited repairs made based on the continuity of vertical lines.</a:t>
            </a:r>
          </a:p>
          <a:p>
            <a:pPr marL="742950" lvl="1" indent="-285750">
              <a:lnSpc>
                <a:spcPct val="150000"/>
              </a:lnSpc>
              <a:buClr>
                <a:schemeClr val="accent6"/>
              </a:buClr>
              <a:buFont typeface="Wingdings" panose="05000000000000000000" pitchFamily="2" charset="2"/>
              <a:buChar char="l"/>
            </a:pPr>
            <a:endParaRPr lang="en-US" altLang="zh-CN" sz="2000" dirty="0"/>
          </a:p>
          <a:p>
            <a:pPr marL="742950" lvl="1" indent="-285750">
              <a:lnSpc>
                <a:spcPct val="150000"/>
              </a:lnSpc>
              <a:buClr>
                <a:schemeClr val="accent6"/>
              </a:buClr>
              <a:buFont typeface="Wingdings" panose="05000000000000000000" pitchFamily="2" charset="2"/>
              <a:buChar char="l"/>
            </a:pPr>
            <a:endParaRPr lang="en-US" altLang="zh-CN" sz="2000" dirty="0"/>
          </a:p>
          <a:p>
            <a:pPr marL="742950" lvl="1" indent="-285750">
              <a:lnSpc>
                <a:spcPct val="150000"/>
              </a:lnSpc>
              <a:buClr>
                <a:schemeClr val="accent6"/>
              </a:buClr>
              <a:buFont typeface="Wingdings" panose="05000000000000000000" pitchFamily="2" charset="2"/>
              <a:buChar char="l"/>
            </a:pPr>
            <a:endParaRPr lang="en-US" altLang="zh-CN" sz="2000" dirty="0"/>
          </a:p>
          <a:p>
            <a:pPr marL="742950" lvl="1" indent="-285750">
              <a:lnSpc>
                <a:spcPct val="150000"/>
              </a:lnSpc>
              <a:buClr>
                <a:schemeClr val="accent6"/>
              </a:buClr>
              <a:buFont typeface="Wingdings" panose="05000000000000000000" pitchFamily="2" charset="2"/>
              <a:buChar char="l"/>
            </a:pPr>
            <a:endParaRPr lang="en-US" altLang="zh-CN" sz="2000" dirty="0"/>
          </a:p>
          <a:p>
            <a:pPr marL="742950" lvl="1" indent="-285750">
              <a:lnSpc>
                <a:spcPct val="150000"/>
              </a:lnSpc>
              <a:buClr>
                <a:schemeClr val="accent6"/>
              </a:buClr>
              <a:buFont typeface="Wingdings" panose="05000000000000000000" pitchFamily="2" charset="2"/>
              <a:buChar char="l"/>
            </a:pPr>
            <a:endParaRPr lang="en-US" altLang="zh-CN" sz="2000" dirty="0"/>
          </a:p>
        </p:txBody>
      </p:sp>
      <p:pic>
        <p:nvPicPr>
          <p:cNvPr id="5" name="图片 4">
            <a:extLst>
              <a:ext uri="{FF2B5EF4-FFF2-40B4-BE49-F238E27FC236}">
                <a16:creationId xmlns:a16="http://schemas.microsoft.com/office/drawing/2014/main" id="{48ECB2C3-C828-D802-EE66-C0BDCB08112E}"/>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009751" y="1797526"/>
            <a:ext cx="1913861" cy="1913861"/>
          </a:xfrm>
          <a:prstGeom prst="rect">
            <a:avLst/>
          </a:prstGeom>
        </p:spPr>
      </p:pic>
      <p:pic>
        <p:nvPicPr>
          <p:cNvPr id="12" name="图片 11">
            <a:extLst>
              <a:ext uri="{FF2B5EF4-FFF2-40B4-BE49-F238E27FC236}">
                <a16:creationId xmlns:a16="http://schemas.microsoft.com/office/drawing/2014/main" id="{C3EE0F1D-DD9B-57E4-8378-0F947D1552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8814" y="4804584"/>
            <a:ext cx="2673688" cy="144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图片 15">
            <a:extLst>
              <a:ext uri="{FF2B5EF4-FFF2-40B4-BE49-F238E27FC236}">
                <a16:creationId xmlns:a16="http://schemas.microsoft.com/office/drawing/2014/main" id="{346A6A34-189A-1F8E-9C22-4A386CF075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48730" y="4804583"/>
            <a:ext cx="2673688" cy="144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箭头: 下 16">
            <a:extLst>
              <a:ext uri="{FF2B5EF4-FFF2-40B4-BE49-F238E27FC236}">
                <a16:creationId xmlns:a16="http://schemas.microsoft.com/office/drawing/2014/main" id="{0CD98DC7-D17B-936C-3760-85EFD5FDE98B}"/>
              </a:ext>
            </a:extLst>
          </p:cNvPr>
          <p:cNvSpPr/>
          <p:nvPr/>
        </p:nvSpPr>
        <p:spPr>
          <a:xfrm rot="16200000">
            <a:off x="4223300" y="5229548"/>
            <a:ext cx="304800" cy="63455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9AA8BE1A-09C6-BB74-3DD8-ABEEE4D1559E}"/>
              </a:ext>
            </a:extLst>
          </p:cNvPr>
          <p:cNvSpPr txBox="1"/>
          <p:nvPr/>
        </p:nvSpPr>
        <p:spPr>
          <a:xfrm>
            <a:off x="9938630" y="1389321"/>
            <a:ext cx="2041451" cy="369332"/>
          </a:xfrm>
          <a:prstGeom prst="rect">
            <a:avLst/>
          </a:prstGeom>
          <a:noFill/>
        </p:spPr>
        <p:txBody>
          <a:bodyPr wrap="square">
            <a:spAutoFit/>
          </a:bodyPr>
          <a:lstStyle/>
          <a:p>
            <a:pPr algn="ctr"/>
            <a:r>
              <a:rPr lang="en-US" altLang="zh-CN" sz="1800"/>
              <a:t>argmax = 65.97°</a:t>
            </a:r>
            <a:endParaRPr lang="zh-CN" altLang="en-US"/>
          </a:p>
        </p:txBody>
      </p:sp>
      <p:pic>
        <p:nvPicPr>
          <p:cNvPr id="22" name="图片 21">
            <a:extLst>
              <a:ext uri="{FF2B5EF4-FFF2-40B4-BE49-F238E27FC236}">
                <a16:creationId xmlns:a16="http://schemas.microsoft.com/office/drawing/2014/main" id="{DA1A8AFE-9DEE-1BA3-354D-BD007A3A9E9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55099" y="4804584"/>
            <a:ext cx="2387487" cy="144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箭头: 下 22">
            <a:extLst>
              <a:ext uri="{FF2B5EF4-FFF2-40B4-BE49-F238E27FC236}">
                <a16:creationId xmlns:a16="http://schemas.microsoft.com/office/drawing/2014/main" id="{E7CC2C55-34D0-8081-F2C5-EC7533C00D6A}"/>
              </a:ext>
            </a:extLst>
          </p:cNvPr>
          <p:cNvSpPr/>
          <p:nvPr/>
        </p:nvSpPr>
        <p:spPr>
          <a:xfrm rot="16200000">
            <a:off x="7763216" y="5207309"/>
            <a:ext cx="304800" cy="63455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211E4D47-C1A2-A117-5C88-C7D425248C5E}"/>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002424" y="1797526"/>
            <a:ext cx="1913861" cy="1913861"/>
          </a:xfrm>
          <a:prstGeom prst="rect">
            <a:avLst/>
          </a:prstGeom>
        </p:spPr>
      </p:pic>
      <p:sp>
        <p:nvSpPr>
          <p:cNvPr id="29" name="箭头: 下 28">
            <a:extLst>
              <a:ext uri="{FF2B5EF4-FFF2-40B4-BE49-F238E27FC236}">
                <a16:creationId xmlns:a16="http://schemas.microsoft.com/office/drawing/2014/main" id="{3AEB1822-91A6-6D46-7AFA-D9EEBD80C9E8}"/>
              </a:ext>
            </a:extLst>
          </p:cNvPr>
          <p:cNvSpPr/>
          <p:nvPr/>
        </p:nvSpPr>
        <p:spPr>
          <a:xfrm rot="10800000">
            <a:off x="11561867" y="3718647"/>
            <a:ext cx="200049" cy="32123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0" name="乘号 29">
            <a:extLst>
              <a:ext uri="{FF2B5EF4-FFF2-40B4-BE49-F238E27FC236}">
                <a16:creationId xmlns:a16="http://schemas.microsoft.com/office/drawing/2014/main" id="{FA3DC984-8EA1-C2D0-4DB8-D21491D11BBF}"/>
              </a:ext>
            </a:extLst>
          </p:cNvPr>
          <p:cNvSpPr/>
          <p:nvPr/>
        </p:nvSpPr>
        <p:spPr>
          <a:xfrm>
            <a:off x="10863662" y="3773789"/>
            <a:ext cx="191384" cy="210951"/>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09040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a:t>English: Preprocessing</a:t>
            </a:r>
            <a:endParaRPr lang="zh-CN" altLang="en-US"/>
          </a:p>
        </p:txBody>
      </p:sp>
      <p:pic>
        <p:nvPicPr>
          <p:cNvPr id="7" name="图片 6">
            <a:extLst>
              <a:ext uri="{FF2B5EF4-FFF2-40B4-BE49-F238E27FC236}">
                <a16:creationId xmlns:a16="http://schemas.microsoft.com/office/drawing/2014/main" id="{7DBF77AB-1054-668D-A4DB-7D405344E2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579" y="1056288"/>
            <a:ext cx="9980041" cy="5375069"/>
          </a:xfrm>
          <a:prstGeom prst="rect">
            <a:avLst/>
          </a:prstGeom>
        </p:spPr>
      </p:pic>
    </p:spTree>
    <p:extLst>
      <p:ext uri="{BB962C8B-B14F-4D97-AF65-F5344CB8AC3E}">
        <p14:creationId xmlns:p14="http://schemas.microsoft.com/office/powerpoint/2010/main" val="2135173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a:t>English: Segment lines &amp; words</a:t>
            </a:r>
            <a:endParaRPr lang="zh-CN" altLang="en-US"/>
          </a:p>
        </p:txBody>
      </p:sp>
      <p:sp>
        <p:nvSpPr>
          <p:cNvPr id="2" name="文本框 1">
            <a:extLst>
              <a:ext uri="{FF2B5EF4-FFF2-40B4-BE49-F238E27FC236}">
                <a16:creationId xmlns:a16="http://schemas.microsoft.com/office/drawing/2014/main" id="{5CD0EEC2-20D4-6BAF-535F-6B90327414A0}"/>
              </a:ext>
            </a:extLst>
          </p:cNvPr>
          <p:cNvSpPr txBox="1"/>
          <p:nvPr/>
        </p:nvSpPr>
        <p:spPr>
          <a:xfrm>
            <a:off x="1169581" y="1389321"/>
            <a:ext cx="9852837" cy="4654608"/>
          </a:xfrm>
          <a:prstGeom prst="rect">
            <a:avLst/>
          </a:prstGeom>
          <a:noFill/>
        </p:spPr>
        <p:txBody>
          <a:bodyPr wrap="square" rtlCol="0">
            <a:spAutoFit/>
          </a:bodyPr>
          <a:lstStyle/>
          <a:p>
            <a:pPr marL="285750" indent="-285750">
              <a:lnSpc>
                <a:spcPct val="150000"/>
              </a:lnSpc>
              <a:buClr>
                <a:schemeClr val="accent6"/>
              </a:buClr>
              <a:buFont typeface="Wingdings" panose="05000000000000000000" pitchFamily="2" charset="2"/>
              <a:buChar char="l"/>
            </a:pPr>
            <a:r>
              <a:rPr lang="en-US" altLang="zh-CN" sz="2000"/>
              <a:t>Projection based algorithm</a:t>
            </a:r>
          </a:p>
          <a:p>
            <a:pPr marL="742950" lvl="1" indent="-285750">
              <a:lnSpc>
                <a:spcPct val="150000"/>
              </a:lnSpc>
              <a:buClr>
                <a:schemeClr val="accent6"/>
              </a:buClr>
              <a:buFont typeface="Wingdings" panose="05000000000000000000" pitchFamily="2" charset="2"/>
              <a:buChar char="l"/>
            </a:pPr>
            <a:r>
              <a:rPr lang="en-US" altLang="zh-CN" sz="2000"/>
              <a:t>Projection on x-axis, segment lines</a:t>
            </a:r>
          </a:p>
          <a:p>
            <a:pPr marL="742950" lvl="1" indent="-285750">
              <a:lnSpc>
                <a:spcPct val="150000"/>
              </a:lnSpc>
              <a:buClr>
                <a:schemeClr val="accent6"/>
              </a:buClr>
              <a:buFont typeface="Wingdings" panose="05000000000000000000" pitchFamily="2" charset="2"/>
              <a:buChar char="l"/>
            </a:pPr>
            <a:r>
              <a:rPr lang="en-US" altLang="zh-CN" sz="2000"/>
              <a:t>Projection on y-axis, segment words</a:t>
            </a:r>
          </a:p>
          <a:p>
            <a:pPr marL="742950" lvl="1" indent="-285750">
              <a:lnSpc>
                <a:spcPct val="150000"/>
              </a:lnSpc>
              <a:buClr>
                <a:schemeClr val="accent6"/>
              </a:buClr>
              <a:buFont typeface="Wingdings" panose="05000000000000000000" pitchFamily="2" charset="2"/>
              <a:buChar char="l"/>
            </a:pPr>
            <a:r>
              <a:rPr lang="en-US" altLang="zh-CN" sz="2000"/>
              <a:t>Set thresholds for space &amp; word length</a:t>
            </a:r>
          </a:p>
          <a:p>
            <a:pPr marL="742950" lvl="1" indent="-285750">
              <a:lnSpc>
                <a:spcPct val="150000"/>
              </a:lnSpc>
              <a:buClr>
                <a:schemeClr val="accent6"/>
              </a:buClr>
              <a:buFont typeface="Wingdings" panose="05000000000000000000" pitchFamily="2" charset="2"/>
              <a:buChar char="l"/>
            </a:pPr>
            <a:endParaRPr lang="en-US" altLang="zh-CN" sz="2000"/>
          </a:p>
          <a:p>
            <a:pPr marL="285750" indent="-285750">
              <a:lnSpc>
                <a:spcPct val="150000"/>
              </a:lnSpc>
              <a:buClr>
                <a:schemeClr val="accent6"/>
              </a:buClr>
              <a:buFont typeface="Wingdings" panose="05000000000000000000" pitchFamily="2" charset="2"/>
              <a:buChar char="l"/>
            </a:pPr>
            <a:r>
              <a:rPr lang="en-US" altLang="zh-CN" sz="2000"/>
              <a:t>Result</a:t>
            </a:r>
          </a:p>
          <a:p>
            <a:pPr marL="742950" lvl="1" indent="-285750">
              <a:lnSpc>
                <a:spcPct val="150000"/>
              </a:lnSpc>
              <a:buClr>
                <a:schemeClr val="accent6"/>
              </a:buClr>
              <a:buFont typeface="Wingdings" panose="05000000000000000000" pitchFamily="2" charset="2"/>
              <a:buChar char="l"/>
            </a:pPr>
            <a:r>
              <a:rPr lang="en-US" altLang="zh-CN" sz="2000"/>
              <a:t>Segment lines 100% accurate</a:t>
            </a:r>
          </a:p>
          <a:p>
            <a:pPr marL="742950" lvl="1" indent="-285750">
              <a:lnSpc>
                <a:spcPct val="150000"/>
              </a:lnSpc>
              <a:buClr>
                <a:schemeClr val="accent6"/>
              </a:buClr>
              <a:buFont typeface="Wingdings" panose="05000000000000000000" pitchFamily="2" charset="2"/>
              <a:buChar char="l"/>
            </a:pPr>
            <a:r>
              <a:rPr lang="en-US" altLang="zh-CN" sz="2000"/>
              <a:t>Segment words 100% accurate</a:t>
            </a:r>
          </a:p>
          <a:p>
            <a:pPr marL="742950" lvl="1" indent="-285750">
              <a:lnSpc>
                <a:spcPct val="150000"/>
              </a:lnSpc>
              <a:buClr>
                <a:schemeClr val="accent6"/>
              </a:buClr>
              <a:buFont typeface="Wingdings" panose="05000000000000000000" pitchFamily="2" charset="2"/>
              <a:buChar char="l"/>
            </a:pPr>
            <a:r>
              <a:rPr lang="en-US" altLang="zh-CN" sz="2000"/>
              <a:t>Segment characters not possible</a:t>
            </a:r>
          </a:p>
          <a:p>
            <a:pPr marL="742950" lvl="1" indent="-285750">
              <a:lnSpc>
                <a:spcPct val="150000"/>
              </a:lnSpc>
              <a:buClr>
                <a:schemeClr val="accent6"/>
              </a:buClr>
              <a:buFont typeface="Wingdings" panose="05000000000000000000" pitchFamily="2" charset="2"/>
              <a:buChar char="l"/>
            </a:pPr>
            <a:endParaRPr lang="en-US" altLang="zh-CN" sz="2000"/>
          </a:p>
        </p:txBody>
      </p:sp>
      <p:pic>
        <p:nvPicPr>
          <p:cNvPr id="6" name="图片 5">
            <a:extLst>
              <a:ext uri="{FF2B5EF4-FFF2-40B4-BE49-F238E27FC236}">
                <a16:creationId xmlns:a16="http://schemas.microsoft.com/office/drawing/2014/main" id="{462CA7F8-96E9-7BDD-A0D3-8851C60A2E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3684" y="1815117"/>
            <a:ext cx="3934277" cy="2118930"/>
          </a:xfrm>
          <a:prstGeom prst="rect">
            <a:avLst/>
          </a:prstGeom>
        </p:spPr>
      </p:pic>
      <p:pic>
        <p:nvPicPr>
          <p:cNvPr id="10" name="图片 9">
            <a:extLst>
              <a:ext uri="{FF2B5EF4-FFF2-40B4-BE49-F238E27FC236}">
                <a16:creationId xmlns:a16="http://schemas.microsoft.com/office/drawing/2014/main" id="{A92369F3-9438-27DE-54D9-BA10F12A35BC}"/>
              </a:ext>
            </a:extLst>
          </p:cNvPr>
          <p:cNvPicPr>
            <a:picLocks noChangeAspect="1"/>
          </p:cNvPicPr>
          <p:nvPr/>
        </p:nvPicPr>
        <p:blipFill>
          <a:blip r:embed="rId4"/>
          <a:stretch>
            <a:fillRect/>
          </a:stretch>
        </p:blipFill>
        <p:spPr>
          <a:xfrm rot="5400000">
            <a:off x="6317696" y="2289605"/>
            <a:ext cx="2574262" cy="972174"/>
          </a:xfrm>
          <a:prstGeom prst="rect">
            <a:avLst/>
          </a:prstGeom>
        </p:spPr>
      </p:pic>
      <p:pic>
        <p:nvPicPr>
          <p:cNvPr id="16" name="图片 15">
            <a:extLst>
              <a:ext uri="{FF2B5EF4-FFF2-40B4-BE49-F238E27FC236}">
                <a16:creationId xmlns:a16="http://schemas.microsoft.com/office/drawing/2014/main" id="{3659EFFC-38B5-7828-6663-A00A0D02A11F}"/>
              </a:ext>
            </a:extLst>
          </p:cNvPr>
          <p:cNvPicPr>
            <a:picLocks noChangeAspect="1"/>
          </p:cNvPicPr>
          <p:nvPr/>
        </p:nvPicPr>
        <p:blipFill>
          <a:blip r:embed="rId5"/>
          <a:stretch>
            <a:fillRect/>
          </a:stretch>
        </p:blipFill>
        <p:spPr>
          <a:xfrm>
            <a:off x="6943817" y="4359843"/>
            <a:ext cx="5113504" cy="1484596"/>
          </a:xfrm>
          <a:prstGeom prst="rect">
            <a:avLst/>
          </a:prstGeom>
        </p:spPr>
      </p:pic>
      <p:pic>
        <p:nvPicPr>
          <p:cNvPr id="18" name="图片 17">
            <a:extLst>
              <a:ext uri="{FF2B5EF4-FFF2-40B4-BE49-F238E27FC236}">
                <a16:creationId xmlns:a16="http://schemas.microsoft.com/office/drawing/2014/main" id="{512B9F35-5AA2-2274-8E3C-398B5352391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85205" y="4272764"/>
            <a:ext cx="4202756" cy="287800"/>
          </a:xfrm>
          <a:prstGeom prst="rect">
            <a:avLst/>
          </a:prstGeom>
        </p:spPr>
      </p:pic>
    </p:spTree>
    <p:extLst>
      <p:ext uri="{BB962C8B-B14F-4D97-AF65-F5344CB8AC3E}">
        <p14:creationId xmlns:p14="http://schemas.microsoft.com/office/powerpoint/2010/main" val="3808691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a:t>English: Recognition Algorithm</a:t>
            </a:r>
            <a:endParaRPr lang="zh-CN" altLang="en-US"/>
          </a:p>
        </p:txBody>
      </p:sp>
      <p:sp>
        <p:nvSpPr>
          <p:cNvPr id="2" name="文本框 1">
            <a:extLst>
              <a:ext uri="{FF2B5EF4-FFF2-40B4-BE49-F238E27FC236}">
                <a16:creationId xmlns:a16="http://schemas.microsoft.com/office/drawing/2014/main" id="{031BDDC1-2CAF-7EB8-E944-CB548A2F9A62}"/>
              </a:ext>
            </a:extLst>
          </p:cNvPr>
          <p:cNvSpPr txBox="1"/>
          <p:nvPr/>
        </p:nvSpPr>
        <p:spPr>
          <a:xfrm>
            <a:off x="1169581" y="1389321"/>
            <a:ext cx="9852837" cy="5577937"/>
          </a:xfrm>
          <a:prstGeom prst="rect">
            <a:avLst/>
          </a:prstGeom>
          <a:noFill/>
        </p:spPr>
        <p:txBody>
          <a:bodyPr wrap="square" rtlCol="0">
            <a:spAutoFit/>
          </a:bodyPr>
          <a:lstStyle/>
          <a:p>
            <a:pPr marL="285750" indent="-285750">
              <a:lnSpc>
                <a:spcPct val="150000"/>
              </a:lnSpc>
              <a:buClr>
                <a:schemeClr val="accent6"/>
              </a:buClr>
              <a:buFont typeface="Wingdings" panose="05000000000000000000" pitchFamily="2" charset="2"/>
              <a:buChar char="l"/>
            </a:pPr>
            <a:r>
              <a:rPr lang="en-US" altLang="zh-CN" sz="2000"/>
              <a:t>Basic idea: template matching</a:t>
            </a:r>
          </a:p>
          <a:p>
            <a:pPr marL="742950" lvl="1" indent="-285750">
              <a:lnSpc>
                <a:spcPct val="150000"/>
              </a:lnSpc>
              <a:buClr>
                <a:schemeClr val="accent6"/>
              </a:buClr>
              <a:buFont typeface="Wingdings" panose="05000000000000000000" pitchFamily="2" charset="2"/>
              <a:buChar char="l"/>
            </a:pPr>
            <a:r>
              <a:rPr lang="en-US" altLang="zh-CN" sz="2000"/>
              <a:t>With limited performance, the key is to find the finest template.</a:t>
            </a:r>
          </a:p>
          <a:p>
            <a:pPr marL="285750" indent="-285750">
              <a:lnSpc>
                <a:spcPct val="150000"/>
              </a:lnSpc>
              <a:buClr>
                <a:schemeClr val="accent6"/>
              </a:buClr>
              <a:buFont typeface="Wingdings" panose="05000000000000000000" pitchFamily="2" charset="2"/>
              <a:buChar char="l"/>
            </a:pPr>
            <a:r>
              <a:rPr lang="en-US" altLang="zh-CN" sz="2000"/>
              <a:t>Algorithm:</a:t>
            </a:r>
            <a:r>
              <a:rPr lang="zh-CN" altLang="en-US" sz="2000"/>
              <a:t> </a:t>
            </a:r>
            <a:r>
              <a:rPr lang="en-US" altLang="zh-CN" sz="2000"/>
              <a:t>Two-stage Template Matching</a:t>
            </a:r>
          </a:p>
          <a:p>
            <a:pPr marL="742950" lvl="1" indent="-285750">
              <a:lnSpc>
                <a:spcPct val="150000"/>
              </a:lnSpc>
              <a:buClr>
                <a:schemeClr val="accent6"/>
              </a:buClr>
              <a:buFont typeface="Wingdings" panose="05000000000000000000" pitchFamily="2" charset="2"/>
              <a:buChar char="l"/>
            </a:pPr>
            <a:r>
              <a:rPr lang="en-US" altLang="zh-CN" sz="2000"/>
              <a:t>First find best matches on the image with other templates.</a:t>
            </a:r>
          </a:p>
          <a:p>
            <a:pPr marL="742950" lvl="1" indent="-285750">
              <a:lnSpc>
                <a:spcPct val="150000"/>
              </a:lnSpc>
              <a:buClr>
                <a:schemeClr val="accent6"/>
              </a:buClr>
              <a:buFont typeface="Wingdings" panose="05000000000000000000" pitchFamily="2" charset="2"/>
              <a:buChar char="l"/>
            </a:pPr>
            <a:r>
              <a:rPr lang="en-US" altLang="zh-CN" sz="2000"/>
              <a:t>Then</a:t>
            </a:r>
            <a:r>
              <a:rPr lang="zh-CN" altLang="en-US" sz="2000"/>
              <a:t> </a:t>
            </a:r>
            <a:r>
              <a:rPr lang="en-US" altLang="zh-CN" sz="2000"/>
              <a:t>use</a:t>
            </a:r>
            <a:r>
              <a:rPr lang="zh-CN" altLang="en-US" sz="2000"/>
              <a:t> </a:t>
            </a:r>
            <a:r>
              <a:rPr lang="en-US" altLang="zh-CN" sz="2000"/>
              <a:t>best</a:t>
            </a:r>
            <a:r>
              <a:rPr lang="zh-CN" altLang="en-US" sz="2000"/>
              <a:t> </a:t>
            </a:r>
            <a:r>
              <a:rPr lang="en-US" altLang="zh-CN" sz="2000"/>
              <a:t>matches</a:t>
            </a:r>
            <a:r>
              <a:rPr lang="zh-CN" altLang="en-US" sz="2000"/>
              <a:t> </a:t>
            </a:r>
            <a:r>
              <a:rPr lang="en-US" altLang="zh-CN" sz="2000"/>
              <a:t>as templates to find bounding boxes.</a:t>
            </a:r>
          </a:p>
          <a:p>
            <a:pPr marL="742950" lvl="1" indent="-285750">
              <a:lnSpc>
                <a:spcPct val="150000"/>
              </a:lnSpc>
              <a:buClr>
                <a:schemeClr val="accent6"/>
              </a:buClr>
              <a:buFont typeface="Wingdings" panose="05000000000000000000" pitchFamily="2" charset="2"/>
              <a:buChar char="l"/>
            </a:pPr>
            <a:r>
              <a:rPr lang="en-US" altLang="zh-CN" sz="2000"/>
              <a:t>Apply</a:t>
            </a:r>
            <a:r>
              <a:rPr lang="zh-CN" altLang="en-US" sz="2000"/>
              <a:t> </a:t>
            </a:r>
            <a:r>
              <a:rPr lang="en-US" altLang="zh-CN" sz="2000"/>
              <a:t>non-maximum suppression (NMS) to refine results.</a:t>
            </a:r>
          </a:p>
          <a:p>
            <a:pPr marL="285750" indent="-285750">
              <a:lnSpc>
                <a:spcPct val="150000"/>
              </a:lnSpc>
              <a:buClr>
                <a:schemeClr val="accent6"/>
              </a:buClr>
              <a:buFont typeface="Wingdings" panose="05000000000000000000" pitchFamily="2" charset="2"/>
              <a:buChar char="l"/>
            </a:pPr>
            <a:r>
              <a:rPr lang="en-US" altLang="zh-CN" sz="2000"/>
              <a:t>Abandoned algorithms</a:t>
            </a:r>
            <a:r>
              <a:rPr lang="zh-CN" altLang="en-US" sz="2000"/>
              <a:t>：</a:t>
            </a:r>
            <a:endParaRPr lang="en-US" altLang="zh-CN" sz="2000"/>
          </a:p>
          <a:p>
            <a:pPr marL="742950" lvl="1" indent="-285750">
              <a:lnSpc>
                <a:spcPct val="150000"/>
              </a:lnSpc>
              <a:buClr>
                <a:schemeClr val="accent6"/>
              </a:buClr>
              <a:buFont typeface="Wingdings" panose="05000000000000000000" pitchFamily="2" charset="2"/>
              <a:buChar char="l"/>
            </a:pPr>
            <a:r>
              <a:rPr lang="en-US" altLang="zh-CN" sz="2000"/>
              <a:t>Thinning &amp;</a:t>
            </a:r>
            <a:r>
              <a:rPr lang="zh-CN" altLang="en-US" sz="2000"/>
              <a:t> </a:t>
            </a:r>
            <a:r>
              <a:rPr lang="en-US" altLang="zh-CN" sz="2000"/>
              <a:t>Skeletonize</a:t>
            </a:r>
          </a:p>
          <a:p>
            <a:pPr marL="742950" lvl="1" indent="-285750">
              <a:lnSpc>
                <a:spcPct val="150000"/>
              </a:lnSpc>
              <a:buClr>
                <a:schemeClr val="accent6"/>
              </a:buClr>
              <a:buFont typeface="Wingdings" panose="05000000000000000000" pitchFamily="2" charset="2"/>
              <a:buChar char="l"/>
            </a:pPr>
            <a:r>
              <a:rPr lang="en-US" altLang="zh-CN" sz="2000"/>
              <a:t>Key points &amp; </a:t>
            </a:r>
            <a:r>
              <a:rPr lang="en-US" altLang="zh-CN" sz="2000" err="1"/>
              <a:t>xy</a:t>
            </a:r>
            <a:r>
              <a:rPr lang="en-US" altLang="zh-CN" sz="2000"/>
              <a:t> Projection</a:t>
            </a:r>
          </a:p>
          <a:p>
            <a:pPr marL="742950" lvl="1" indent="-285750">
              <a:lnSpc>
                <a:spcPct val="150000"/>
              </a:lnSpc>
              <a:buClr>
                <a:schemeClr val="accent6"/>
              </a:buClr>
              <a:buFont typeface="Wingdings" panose="05000000000000000000" pitchFamily="2" charset="2"/>
              <a:buChar char="l"/>
            </a:pPr>
            <a:r>
              <a:rPr lang="en-US" altLang="zh-CN" sz="2000"/>
              <a:t>Fourier Descriptors</a:t>
            </a:r>
          </a:p>
          <a:p>
            <a:pPr marL="742950" lvl="1" indent="-285750">
              <a:lnSpc>
                <a:spcPct val="150000"/>
              </a:lnSpc>
              <a:buClr>
                <a:schemeClr val="accent6"/>
              </a:buClr>
              <a:buFont typeface="Wingdings" panose="05000000000000000000" pitchFamily="2" charset="2"/>
              <a:buChar char="l"/>
            </a:pPr>
            <a:endParaRPr lang="en-US" altLang="zh-CN" sz="2000"/>
          </a:p>
          <a:p>
            <a:pPr marL="742950" lvl="1" indent="-285750">
              <a:lnSpc>
                <a:spcPct val="150000"/>
              </a:lnSpc>
              <a:buClr>
                <a:schemeClr val="accent6"/>
              </a:buClr>
              <a:buFont typeface="Wingdings" panose="05000000000000000000" pitchFamily="2" charset="2"/>
              <a:buChar char="l"/>
            </a:pPr>
            <a:endParaRPr lang="en-US" altLang="zh-CN" sz="2000"/>
          </a:p>
        </p:txBody>
      </p:sp>
      <p:pic>
        <p:nvPicPr>
          <p:cNvPr id="3" name="图片 2">
            <a:extLst>
              <a:ext uri="{FF2B5EF4-FFF2-40B4-BE49-F238E27FC236}">
                <a16:creationId xmlns:a16="http://schemas.microsoft.com/office/drawing/2014/main" id="{1D381FF5-1614-A752-B772-388063DD076D}"/>
              </a:ext>
            </a:extLst>
          </p:cNvPr>
          <p:cNvPicPr>
            <a:picLocks noChangeAspect="1"/>
          </p:cNvPicPr>
          <p:nvPr/>
        </p:nvPicPr>
        <p:blipFill>
          <a:blip r:embed="rId3"/>
          <a:stretch>
            <a:fillRect/>
          </a:stretch>
        </p:blipFill>
        <p:spPr>
          <a:xfrm>
            <a:off x="6680002" y="1163809"/>
            <a:ext cx="4465278" cy="759734"/>
          </a:xfrm>
          <a:prstGeom prst="rect">
            <a:avLst/>
          </a:prstGeom>
        </p:spPr>
      </p:pic>
    </p:spTree>
    <p:extLst>
      <p:ext uri="{BB962C8B-B14F-4D97-AF65-F5344CB8AC3E}">
        <p14:creationId xmlns:p14="http://schemas.microsoft.com/office/powerpoint/2010/main" val="2426590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English: Recognition Algorithm</a:t>
            </a:r>
            <a:endParaRPr lang="zh-CN" altLang="en-US"/>
          </a:p>
        </p:txBody>
      </p:sp>
      <p:pic>
        <p:nvPicPr>
          <p:cNvPr id="5" name="图片 4">
            <a:extLst>
              <a:ext uri="{FF2B5EF4-FFF2-40B4-BE49-F238E27FC236}">
                <a16:creationId xmlns:a16="http://schemas.microsoft.com/office/drawing/2014/main" id="{03894842-2F33-4B5A-AD99-7D278AFDD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43" y="2380600"/>
            <a:ext cx="247650" cy="819150"/>
          </a:xfrm>
          <a:prstGeom prst="rect">
            <a:avLst/>
          </a:prstGeom>
        </p:spPr>
      </p:pic>
      <p:pic>
        <p:nvPicPr>
          <p:cNvPr id="7" name="图片 6">
            <a:extLst>
              <a:ext uri="{FF2B5EF4-FFF2-40B4-BE49-F238E27FC236}">
                <a16:creationId xmlns:a16="http://schemas.microsoft.com/office/drawing/2014/main" id="{164BE275-314F-7C07-3C0B-1D6DC05266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9086" y="2366424"/>
            <a:ext cx="219075" cy="819150"/>
          </a:xfrm>
          <a:prstGeom prst="rect">
            <a:avLst/>
          </a:prstGeom>
        </p:spPr>
      </p:pic>
      <p:pic>
        <p:nvPicPr>
          <p:cNvPr id="9" name="图片 8">
            <a:extLst>
              <a:ext uri="{FF2B5EF4-FFF2-40B4-BE49-F238E27FC236}">
                <a16:creationId xmlns:a16="http://schemas.microsoft.com/office/drawing/2014/main" id="{F8B93662-FB98-A6D0-3231-09264F22E42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4884" t="52471" r="10639" b="9622"/>
          <a:stretch/>
        </p:blipFill>
        <p:spPr>
          <a:xfrm>
            <a:off x="5350879" y="1327108"/>
            <a:ext cx="3470987" cy="1908164"/>
          </a:xfrm>
          <a:prstGeom prst="rect">
            <a:avLst/>
          </a:prstGeom>
        </p:spPr>
      </p:pic>
      <p:pic>
        <p:nvPicPr>
          <p:cNvPr id="11" name="图片 10">
            <a:extLst>
              <a:ext uri="{FF2B5EF4-FFF2-40B4-BE49-F238E27FC236}">
                <a16:creationId xmlns:a16="http://schemas.microsoft.com/office/drawing/2014/main" id="{C994E039-E045-28B3-57C2-DB995FE636A7}"/>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818022" y="3788751"/>
            <a:ext cx="4359641" cy="2348024"/>
          </a:xfrm>
          <a:prstGeom prst="rect">
            <a:avLst/>
          </a:prstGeom>
          <a:ln w="38100" cap="sq">
            <a:noFill/>
            <a:prstDash val="solid"/>
            <a:miter lim="800000"/>
          </a:ln>
          <a:effectLst/>
        </p:spPr>
      </p:pic>
      <p:sp>
        <p:nvSpPr>
          <p:cNvPr id="18" name="箭头: 下弧形 17">
            <a:extLst>
              <a:ext uri="{FF2B5EF4-FFF2-40B4-BE49-F238E27FC236}">
                <a16:creationId xmlns:a16="http://schemas.microsoft.com/office/drawing/2014/main" id="{2ABEAFDD-9A37-FFB8-3683-F31BE8AB96DA}"/>
              </a:ext>
            </a:extLst>
          </p:cNvPr>
          <p:cNvSpPr/>
          <p:nvPr/>
        </p:nvSpPr>
        <p:spPr>
          <a:xfrm>
            <a:off x="1144005" y="3206396"/>
            <a:ext cx="2295624" cy="540711"/>
          </a:xfrm>
          <a:prstGeom prst="curved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19" name="箭头: 下弧形 18">
            <a:extLst>
              <a:ext uri="{FF2B5EF4-FFF2-40B4-BE49-F238E27FC236}">
                <a16:creationId xmlns:a16="http://schemas.microsoft.com/office/drawing/2014/main" id="{73C6DD43-B267-AA5F-6A2A-AB088BD44A39}"/>
              </a:ext>
            </a:extLst>
          </p:cNvPr>
          <p:cNvSpPr/>
          <p:nvPr/>
        </p:nvSpPr>
        <p:spPr>
          <a:xfrm>
            <a:off x="3522154" y="3216807"/>
            <a:ext cx="2295624" cy="540711"/>
          </a:xfrm>
          <a:prstGeom prst="curved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pic>
        <p:nvPicPr>
          <p:cNvPr id="21" name="图片 20">
            <a:extLst>
              <a:ext uri="{FF2B5EF4-FFF2-40B4-BE49-F238E27FC236}">
                <a16:creationId xmlns:a16="http://schemas.microsoft.com/office/drawing/2014/main" id="{CF705831-4AA7-9C49-A9DE-07E78D64C96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1119" t="20487" r="8953" b="20566"/>
          <a:stretch/>
        </p:blipFill>
        <p:spPr>
          <a:xfrm>
            <a:off x="7332333" y="3688281"/>
            <a:ext cx="4528628" cy="2504920"/>
          </a:xfrm>
          <a:prstGeom prst="rect">
            <a:avLst/>
          </a:prstGeom>
        </p:spPr>
      </p:pic>
      <p:sp>
        <p:nvSpPr>
          <p:cNvPr id="22" name="箭头: 直角上 21">
            <a:extLst>
              <a:ext uri="{FF2B5EF4-FFF2-40B4-BE49-F238E27FC236}">
                <a16:creationId xmlns:a16="http://schemas.microsoft.com/office/drawing/2014/main" id="{C5AC4D75-9A06-6CC8-151E-485192FDCDD8}"/>
              </a:ext>
            </a:extLst>
          </p:cNvPr>
          <p:cNvSpPr/>
          <p:nvPr/>
        </p:nvSpPr>
        <p:spPr>
          <a:xfrm rot="10800000" flipH="1">
            <a:off x="8938437" y="2809225"/>
            <a:ext cx="567070" cy="815163"/>
          </a:xfrm>
          <a:prstGeom prst="ben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B4D729BF-7097-106A-FC8E-E48C12377B46}"/>
              </a:ext>
            </a:extLst>
          </p:cNvPr>
          <p:cNvSpPr txBox="1"/>
          <p:nvPr/>
        </p:nvSpPr>
        <p:spPr>
          <a:xfrm>
            <a:off x="1581067" y="3029265"/>
            <a:ext cx="1310027" cy="738664"/>
          </a:xfrm>
          <a:prstGeom prst="rect">
            <a:avLst/>
          </a:prstGeom>
          <a:noFill/>
        </p:spPr>
        <p:txBody>
          <a:bodyPr wrap="square">
            <a:spAutoFit/>
          </a:bodyPr>
          <a:lstStyle/>
          <a:p>
            <a:pPr algn="ctr"/>
            <a:r>
              <a:rPr lang="en-US" altLang="zh-CN" sz="1400"/>
              <a:t>Template</a:t>
            </a:r>
          </a:p>
          <a:p>
            <a:pPr algn="ctr"/>
            <a:r>
              <a:rPr lang="en-US" altLang="zh-CN" sz="1400"/>
              <a:t>Matching</a:t>
            </a:r>
          </a:p>
          <a:p>
            <a:pPr algn="ctr"/>
            <a:r>
              <a:rPr lang="en-US" altLang="zh-CN" sz="1400"/>
              <a:t>#1</a:t>
            </a:r>
            <a:endParaRPr lang="zh-CN" altLang="en-US" sz="1400"/>
          </a:p>
        </p:txBody>
      </p:sp>
      <p:sp>
        <p:nvSpPr>
          <p:cNvPr id="24" name="文本框 23">
            <a:extLst>
              <a:ext uri="{FF2B5EF4-FFF2-40B4-BE49-F238E27FC236}">
                <a16:creationId xmlns:a16="http://schemas.microsoft.com/office/drawing/2014/main" id="{67DAA532-02F4-3089-72B5-926D9B17A203}"/>
              </a:ext>
            </a:extLst>
          </p:cNvPr>
          <p:cNvSpPr txBox="1"/>
          <p:nvPr/>
        </p:nvSpPr>
        <p:spPr>
          <a:xfrm>
            <a:off x="4001731" y="3045826"/>
            <a:ext cx="1310027" cy="738664"/>
          </a:xfrm>
          <a:prstGeom prst="rect">
            <a:avLst/>
          </a:prstGeom>
          <a:noFill/>
        </p:spPr>
        <p:txBody>
          <a:bodyPr wrap="square">
            <a:spAutoFit/>
          </a:bodyPr>
          <a:lstStyle/>
          <a:p>
            <a:pPr algn="ctr"/>
            <a:r>
              <a:rPr lang="en-US" altLang="zh-CN" sz="1400"/>
              <a:t>Template</a:t>
            </a:r>
          </a:p>
          <a:p>
            <a:pPr algn="ctr"/>
            <a:r>
              <a:rPr lang="en-US" altLang="zh-CN" sz="1400"/>
              <a:t>Matching</a:t>
            </a:r>
          </a:p>
          <a:p>
            <a:pPr algn="ctr"/>
            <a:r>
              <a:rPr lang="en-US" altLang="zh-CN" sz="1400"/>
              <a:t>#2</a:t>
            </a:r>
            <a:endParaRPr lang="zh-CN" altLang="en-US" sz="1400"/>
          </a:p>
        </p:txBody>
      </p:sp>
      <p:sp>
        <p:nvSpPr>
          <p:cNvPr id="25" name="文本框 24">
            <a:extLst>
              <a:ext uri="{FF2B5EF4-FFF2-40B4-BE49-F238E27FC236}">
                <a16:creationId xmlns:a16="http://schemas.microsoft.com/office/drawing/2014/main" id="{DEA2A864-16AC-C3E2-CD4F-85D622C648F6}"/>
              </a:ext>
            </a:extLst>
          </p:cNvPr>
          <p:cNvSpPr txBox="1"/>
          <p:nvPr/>
        </p:nvSpPr>
        <p:spPr>
          <a:xfrm>
            <a:off x="7662167" y="3316611"/>
            <a:ext cx="1763438" cy="307777"/>
          </a:xfrm>
          <a:prstGeom prst="rect">
            <a:avLst/>
          </a:prstGeom>
          <a:noFill/>
        </p:spPr>
        <p:txBody>
          <a:bodyPr wrap="square">
            <a:spAutoFit/>
          </a:bodyPr>
          <a:lstStyle/>
          <a:p>
            <a:pPr algn="ctr"/>
            <a:r>
              <a:rPr lang="en-US" altLang="zh-CN" sz="1400"/>
              <a:t>NMS</a:t>
            </a:r>
          </a:p>
        </p:txBody>
      </p:sp>
      <p:sp>
        <p:nvSpPr>
          <p:cNvPr id="28" name="文本框 27">
            <a:extLst>
              <a:ext uri="{FF2B5EF4-FFF2-40B4-BE49-F238E27FC236}">
                <a16:creationId xmlns:a16="http://schemas.microsoft.com/office/drawing/2014/main" id="{3E11BC3B-A2AB-0FD6-920F-D0C7BA1009EC}"/>
              </a:ext>
            </a:extLst>
          </p:cNvPr>
          <p:cNvSpPr txBox="1"/>
          <p:nvPr/>
        </p:nvSpPr>
        <p:spPr>
          <a:xfrm>
            <a:off x="8485900" y="1380384"/>
            <a:ext cx="1763438" cy="1200329"/>
          </a:xfrm>
          <a:prstGeom prst="rect">
            <a:avLst/>
          </a:prstGeom>
          <a:noFill/>
        </p:spPr>
        <p:txBody>
          <a:bodyPr wrap="square">
            <a:spAutoFit/>
          </a:bodyPr>
          <a:lstStyle/>
          <a:p>
            <a:pPr algn="ctr"/>
            <a:r>
              <a:rPr lang="en-US" altLang="zh-CN" sz="7200"/>
              <a:t>…</a:t>
            </a:r>
            <a:endParaRPr lang="zh-CN" altLang="en-US" sz="7200"/>
          </a:p>
        </p:txBody>
      </p:sp>
      <p:sp>
        <p:nvSpPr>
          <p:cNvPr id="29" name="文本框 28">
            <a:extLst>
              <a:ext uri="{FF2B5EF4-FFF2-40B4-BE49-F238E27FC236}">
                <a16:creationId xmlns:a16="http://schemas.microsoft.com/office/drawing/2014/main" id="{810F955B-ED6E-5224-1E1F-21C67667D42D}"/>
              </a:ext>
            </a:extLst>
          </p:cNvPr>
          <p:cNvSpPr txBox="1"/>
          <p:nvPr/>
        </p:nvSpPr>
        <p:spPr>
          <a:xfrm>
            <a:off x="397021" y="2038066"/>
            <a:ext cx="1575493" cy="523220"/>
          </a:xfrm>
          <a:prstGeom prst="rect">
            <a:avLst/>
          </a:prstGeom>
          <a:noFill/>
        </p:spPr>
        <p:txBody>
          <a:bodyPr wrap="square">
            <a:spAutoFit/>
          </a:bodyPr>
          <a:lstStyle/>
          <a:p>
            <a:pPr algn="ctr"/>
            <a:r>
              <a:rPr lang="en-US" altLang="zh-CN" sz="1400"/>
              <a:t>Printed Font</a:t>
            </a:r>
          </a:p>
          <a:p>
            <a:pPr algn="ctr"/>
            <a:r>
              <a:rPr lang="en-US" altLang="zh-CN" sz="1400"/>
              <a:t>with underline</a:t>
            </a:r>
            <a:endParaRPr lang="zh-CN" altLang="en-US" sz="1400"/>
          </a:p>
        </p:txBody>
      </p:sp>
      <p:sp>
        <p:nvSpPr>
          <p:cNvPr id="30" name="文本框 29">
            <a:extLst>
              <a:ext uri="{FF2B5EF4-FFF2-40B4-BE49-F238E27FC236}">
                <a16:creationId xmlns:a16="http://schemas.microsoft.com/office/drawing/2014/main" id="{203EE75E-7DB1-CB7E-3064-225B7CD7F764}"/>
              </a:ext>
            </a:extLst>
          </p:cNvPr>
          <p:cNvSpPr txBox="1"/>
          <p:nvPr/>
        </p:nvSpPr>
        <p:spPr>
          <a:xfrm>
            <a:off x="2680876" y="2017003"/>
            <a:ext cx="1575493" cy="307777"/>
          </a:xfrm>
          <a:prstGeom prst="rect">
            <a:avLst/>
          </a:prstGeom>
          <a:noFill/>
        </p:spPr>
        <p:txBody>
          <a:bodyPr wrap="square">
            <a:spAutoFit/>
          </a:bodyPr>
          <a:lstStyle/>
          <a:p>
            <a:pPr algn="ctr"/>
            <a:r>
              <a:rPr lang="en-US" altLang="zh-CN" sz="1400"/>
              <a:t>Best Match</a:t>
            </a:r>
            <a:endParaRPr lang="zh-CN" altLang="en-US" sz="1400"/>
          </a:p>
        </p:txBody>
      </p:sp>
      <p:pic>
        <p:nvPicPr>
          <p:cNvPr id="32" name="图片 31">
            <a:extLst>
              <a:ext uri="{FF2B5EF4-FFF2-40B4-BE49-F238E27FC236}">
                <a16:creationId xmlns:a16="http://schemas.microsoft.com/office/drawing/2014/main" id="{153A815F-2603-C198-2A9F-B979FCE264F7}"/>
              </a:ext>
            </a:extLst>
          </p:cNvPr>
          <p:cNvPicPr>
            <a:picLocks noChangeAspect="1"/>
          </p:cNvPicPr>
          <p:nvPr/>
        </p:nvPicPr>
        <p:blipFill>
          <a:blip r:embed="rId9"/>
          <a:stretch>
            <a:fillRect/>
          </a:stretch>
        </p:blipFill>
        <p:spPr>
          <a:xfrm>
            <a:off x="10353093" y="930855"/>
            <a:ext cx="1523388" cy="2725479"/>
          </a:xfrm>
          <a:prstGeom prst="rect">
            <a:avLst/>
          </a:prstGeom>
        </p:spPr>
      </p:pic>
      <p:sp>
        <p:nvSpPr>
          <p:cNvPr id="33" name="箭头: 下 32">
            <a:extLst>
              <a:ext uri="{FF2B5EF4-FFF2-40B4-BE49-F238E27FC236}">
                <a16:creationId xmlns:a16="http://schemas.microsoft.com/office/drawing/2014/main" id="{95EE0521-CD98-6B1F-6EC5-A9E987722CA4}"/>
              </a:ext>
            </a:extLst>
          </p:cNvPr>
          <p:cNvSpPr/>
          <p:nvPr/>
        </p:nvSpPr>
        <p:spPr>
          <a:xfrm rot="5400000">
            <a:off x="9402725" y="1159121"/>
            <a:ext cx="304800" cy="123337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5410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a:t>English: Results</a:t>
            </a:r>
            <a:endParaRPr lang="zh-CN" altLang="en-US"/>
          </a:p>
        </p:txBody>
      </p:sp>
      <p:sp>
        <p:nvSpPr>
          <p:cNvPr id="2" name="文本框 1">
            <a:extLst>
              <a:ext uri="{FF2B5EF4-FFF2-40B4-BE49-F238E27FC236}">
                <a16:creationId xmlns:a16="http://schemas.microsoft.com/office/drawing/2014/main" id="{8BEFBE3F-29DD-4C39-00E0-ED95CCFF71DB}"/>
              </a:ext>
            </a:extLst>
          </p:cNvPr>
          <p:cNvSpPr txBox="1"/>
          <p:nvPr/>
        </p:nvSpPr>
        <p:spPr>
          <a:xfrm>
            <a:off x="1169581" y="1304260"/>
            <a:ext cx="9852837" cy="5292154"/>
          </a:xfrm>
          <a:prstGeom prst="rect">
            <a:avLst/>
          </a:prstGeom>
          <a:noFill/>
        </p:spPr>
        <p:txBody>
          <a:bodyPr wrap="square" rtlCol="0">
            <a:spAutoFit/>
          </a:bodyPr>
          <a:lstStyle/>
          <a:p>
            <a:pPr marL="285750" indent="-285750">
              <a:lnSpc>
                <a:spcPct val="150000"/>
              </a:lnSpc>
              <a:buClr>
                <a:schemeClr val="accent6"/>
              </a:buClr>
              <a:buFont typeface="Wingdings" panose="05000000000000000000" pitchFamily="2" charset="2"/>
              <a:buChar char="l"/>
            </a:pPr>
            <a:r>
              <a:rPr lang="en-US" altLang="zh-CN" sz="2400"/>
              <a:t>Ground Truth: </a:t>
            </a:r>
          </a:p>
          <a:p>
            <a:pPr>
              <a:lnSpc>
                <a:spcPct val="150000"/>
              </a:lnSpc>
              <a:buClr>
                <a:schemeClr val="accent6"/>
              </a:buClr>
            </a:pPr>
            <a:r>
              <a:rPr lang="en-US" altLang="zh-CN" sz="1050"/>
              <a:t>"Right now there are people all over the world who are just like you</a:t>
            </a:r>
          </a:p>
          <a:p>
            <a:pPr>
              <a:lnSpc>
                <a:spcPct val="150000"/>
              </a:lnSpc>
              <a:buClr>
                <a:schemeClr val="accent6"/>
              </a:buClr>
            </a:pPr>
            <a:r>
              <a:rPr lang="en-US" altLang="zh-CN" sz="1050"/>
              <a:t> </a:t>
            </a:r>
            <a:r>
              <a:rPr lang="en-US" altLang="zh-CN" sz="1050" err="1"/>
              <a:t>Theyre</a:t>
            </a:r>
            <a:r>
              <a:rPr lang="en-US" altLang="zh-CN" sz="1050"/>
              <a:t> lonely </a:t>
            </a:r>
            <a:r>
              <a:rPr lang="en-US" altLang="zh-CN" sz="1050" err="1"/>
              <a:t>Theyre</a:t>
            </a:r>
            <a:r>
              <a:rPr lang="en-US" altLang="zh-CN" sz="1050"/>
              <a:t> missing somebody </a:t>
            </a:r>
            <a:r>
              <a:rPr lang="en-US" altLang="zh-CN" sz="1050" err="1"/>
              <a:t>Theyre</a:t>
            </a:r>
            <a:r>
              <a:rPr lang="en-US" altLang="zh-CN" sz="1050"/>
              <a:t> in love with someone</a:t>
            </a:r>
          </a:p>
          <a:p>
            <a:pPr>
              <a:lnSpc>
                <a:spcPct val="150000"/>
              </a:lnSpc>
              <a:buClr>
                <a:schemeClr val="accent6"/>
              </a:buClr>
            </a:pPr>
            <a:r>
              <a:rPr lang="en-US" altLang="zh-CN" sz="1050"/>
              <a:t> they probably </a:t>
            </a:r>
            <a:r>
              <a:rPr lang="en-US" altLang="zh-CN" sz="1050" err="1"/>
              <a:t>shouldnt</a:t>
            </a:r>
            <a:r>
              <a:rPr lang="en-US" altLang="zh-CN" sz="1050"/>
              <a:t> be in love with They have secrets you </a:t>
            </a:r>
            <a:r>
              <a:rPr lang="en-US" altLang="zh-CN" sz="1050" err="1"/>
              <a:t>wouldnt</a:t>
            </a:r>
            <a:endParaRPr lang="en-US" altLang="zh-CN" sz="1050"/>
          </a:p>
          <a:p>
            <a:pPr>
              <a:lnSpc>
                <a:spcPct val="150000"/>
              </a:lnSpc>
              <a:buClr>
                <a:schemeClr val="accent6"/>
              </a:buClr>
            </a:pPr>
            <a:r>
              <a:rPr lang="en-US" altLang="zh-CN" sz="1050"/>
              <a:t> believe They wish dream hope and they look out the window whenever</a:t>
            </a:r>
          </a:p>
          <a:p>
            <a:pPr>
              <a:lnSpc>
                <a:spcPct val="150000"/>
              </a:lnSpc>
              <a:buClr>
                <a:schemeClr val="accent6"/>
              </a:buClr>
            </a:pPr>
            <a:r>
              <a:rPr lang="en-US" altLang="zh-CN" sz="1050"/>
              <a:t> </a:t>
            </a:r>
            <a:r>
              <a:rPr lang="en-US" altLang="zh-CN" sz="1050" err="1"/>
              <a:t>theyre</a:t>
            </a:r>
            <a:r>
              <a:rPr lang="en-US" altLang="zh-CN" sz="1050"/>
              <a:t> in the car or on a bus or a train they watch the people on the</a:t>
            </a:r>
          </a:p>
          <a:p>
            <a:pPr>
              <a:lnSpc>
                <a:spcPct val="150000"/>
              </a:lnSpc>
              <a:buClr>
                <a:schemeClr val="accent6"/>
              </a:buClr>
            </a:pPr>
            <a:r>
              <a:rPr lang="en-US" altLang="zh-CN" sz="1050"/>
              <a:t> streets wonder what </a:t>
            </a:r>
            <a:r>
              <a:rPr lang="en-US" altLang="zh-CN" sz="1050" err="1"/>
              <a:t>theyve</a:t>
            </a:r>
            <a:r>
              <a:rPr lang="en-US" altLang="zh-CN" sz="1050"/>
              <a:t> been through They wonder if there are p</a:t>
            </a:r>
          </a:p>
          <a:p>
            <a:pPr>
              <a:lnSpc>
                <a:spcPct val="150000"/>
              </a:lnSpc>
              <a:buClr>
                <a:schemeClr val="accent6"/>
              </a:buClr>
            </a:pPr>
            <a:r>
              <a:rPr lang="en-US" altLang="zh-CN" sz="1050"/>
              <a:t> </a:t>
            </a:r>
            <a:r>
              <a:rPr lang="en-US" altLang="zh-CN" sz="1050" err="1"/>
              <a:t>eople</a:t>
            </a:r>
            <a:r>
              <a:rPr lang="en-US" altLang="zh-CN" sz="1050"/>
              <a:t> out there like them </a:t>
            </a:r>
            <a:r>
              <a:rPr lang="en-US" altLang="zh-CN" sz="1050" err="1"/>
              <a:t>Theyre</a:t>
            </a:r>
            <a:r>
              <a:rPr lang="en-US" altLang="zh-CN" sz="1050"/>
              <a:t> like you </a:t>
            </a:r>
            <a:r>
              <a:rPr lang="en-US" altLang="zh-CN" sz="1050" err="1"/>
              <a:t>you</a:t>
            </a:r>
            <a:r>
              <a:rPr lang="en-US" altLang="zh-CN" sz="1050"/>
              <a:t> could tell them </a:t>
            </a:r>
            <a:r>
              <a:rPr lang="en-US" altLang="zh-CN" sz="1050" err="1"/>
              <a:t>everyth</a:t>
            </a:r>
            <a:endParaRPr lang="en-US" altLang="zh-CN" sz="1050"/>
          </a:p>
          <a:p>
            <a:pPr>
              <a:lnSpc>
                <a:spcPct val="150000"/>
              </a:lnSpc>
              <a:buClr>
                <a:schemeClr val="accent6"/>
              </a:buClr>
            </a:pPr>
            <a:r>
              <a:rPr lang="en-US" altLang="zh-CN" sz="1050"/>
              <a:t> </a:t>
            </a:r>
            <a:r>
              <a:rPr lang="en-US" altLang="zh-CN" sz="1050" err="1"/>
              <a:t>ing</a:t>
            </a:r>
            <a:r>
              <a:rPr lang="en-US" altLang="zh-CN" sz="1050"/>
              <a:t> they would understand </a:t>
            </a:r>
            <a:r>
              <a:rPr lang="en-US" altLang="zh-CN" sz="1050" err="1"/>
              <a:t>Youre</a:t>
            </a:r>
            <a:r>
              <a:rPr lang="en-US" altLang="zh-CN" sz="1050"/>
              <a:t> never alone"</a:t>
            </a:r>
          </a:p>
          <a:p>
            <a:pPr indent="-285750">
              <a:lnSpc>
                <a:spcPct val="150000"/>
              </a:lnSpc>
              <a:buClr>
                <a:schemeClr val="accent6"/>
              </a:buClr>
              <a:buFont typeface="Wingdings" panose="05000000000000000000" pitchFamily="2" charset="2"/>
              <a:buChar char="l"/>
              <a:defRPr/>
            </a:pPr>
            <a:r>
              <a:rPr lang="en-US" altLang="zh-CN" sz="2400">
                <a:solidFill>
                  <a:prstClr val="black"/>
                </a:solidFill>
                <a:latin typeface="微软雅黑"/>
                <a:ea typeface="微软雅黑"/>
              </a:rPr>
              <a:t>Recognized</a:t>
            </a:r>
            <a:r>
              <a:rPr kumimoji="0" lang="en-US" altLang="zh-CN" sz="2400" b="0" i="0" u="none" strike="noStrike" kern="1200" cap="none" spc="0" normalizeH="0" baseline="0" noProof="0">
                <a:ln>
                  <a:noFill/>
                </a:ln>
                <a:solidFill>
                  <a:prstClr val="black"/>
                </a:solidFill>
                <a:effectLst/>
                <a:uLnTx/>
                <a:uFillTx/>
                <a:latin typeface="微软雅黑"/>
                <a:ea typeface="微软雅黑"/>
                <a:cs typeface="+mn-cs"/>
              </a:rPr>
              <a:t>: </a:t>
            </a:r>
            <a:endParaRPr lang="en-US" altLang="zh-CN" sz="2400">
              <a:solidFill>
                <a:prstClr val="black"/>
              </a:solidFill>
              <a:latin typeface="微软雅黑"/>
              <a:ea typeface="微软雅黑"/>
            </a:endParaRPr>
          </a:p>
          <a:p>
            <a:pPr>
              <a:lnSpc>
                <a:spcPct val="150000"/>
              </a:lnSpc>
              <a:buClr>
                <a:schemeClr val="accent6"/>
              </a:buClr>
              <a:defRPr/>
            </a:pP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"Right now there are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peoole</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all over the world who are just like you</a:t>
            </a:r>
            <a:b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b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Thecre</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lonclg</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Theipre</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missing somebody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Theyre</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in love with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soneone</a:t>
            </a:r>
            <a:b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b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theg</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probablu</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shouldnt</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be in love with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Theg</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have secrets you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wouldnt</a:t>
            </a:r>
            <a:b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b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blicve</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Tbeg</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wisb</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dbbeofn</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hope and they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lodk</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out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che</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wiadow</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wbeacvcr</a:t>
            </a:r>
            <a:b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b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thegre</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in the car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ar</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on a bus or a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crai</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tnei</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watch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tbe</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oeople</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on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che</a:t>
            </a:r>
            <a:b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b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strect</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wonler</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whot</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theyve</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been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chroagh</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Theo wonder if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ckere</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aae</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pe</a:t>
            </a:r>
            <a:b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b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eople</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out there like then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Thecpre</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like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yoi</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you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coull</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tel</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chcia</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eocrychs</a:t>
            </a:r>
            <a:b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b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in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tbeu</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would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uadorstand</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Youjae</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a:t>
            </a:r>
            <a:r>
              <a:rPr kumimoji="0" lang="en-US" altLang="zh-CN" sz="1050" b="0" i="0" u="none" strike="noStrike" kern="1200" cap="none" spc="0" normalizeH="0" baseline="0" noProof="0" err="1">
                <a:ln>
                  <a:noFill/>
                </a:ln>
                <a:solidFill>
                  <a:prstClr val="black"/>
                </a:solidFill>
                <a:effectLst/>
                <a:uLnTx/>
                <a:uFillTx/>
                <a:latin typeface="微软雅黑"/>
                <a:ea typeface="微软雅黑"/>
                <a:cs typeface="+mn-cs"/>
              </a:rPr>
              <a:t>ncver</a:t>
            </a:r>
            <a:r>
              <a:rPr kumimoji="0" lang="en-US" altLang="zh-CN" sz="1050" b="0" i="0" u="none" strike="noStrike" kern="1200" cap="none" spc="0" normalizeH="0" baseline="0" noProof="0">
                <a:ln>
                  <a:noFill/>
                </a:ln>
                <a:solidFill>
                  <a:prstClr val="black"/>
                </a:solidFill>
                <a:effectLst/>
                <a:uLnTx/>
                <a:uFillTx/>
                <a:latin typeface="微软雅黑"/>
                <a:ea typeface="微软雅黑"/>
                <a:cs typeface="+mn-cs"/>
              </a:rPr>
              <a:t> alone"</a:t>
            </a:r>
          </a:p>
          <a:p>
            <a:pPr indent="-285750">
              <a:lnSpc>
                <a:spcPct val="150000"/>
              </a:lnSpc>
              <a:buClr>
                <a:schemeClr val="accent6"/>
              </a:buClr>
              <a:buFont typeface="Wingdings" panose="05000000000000000000" pitchFamily="2" charset="2"/>
              <a:buChar char="l"/>
              <a:defRPr/>
            </a:pPr>
            <a:endParaRPr kumimoji="0" lang="en-US" altLang="zh-CN" sz="105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7" name="文本框 6">
            <a:extLst>
              <a:ext uri="{FF2B5EF4-FFF2-40B4-BE49-F238E27FC236}">
                <a16:creationId xmlns:a16="http://schemas.microsoft.com/office/drawing/2014/main" id="{CE717135-B74E-F5B8-89BA-00BFA787178A}"/>
              </a:ext>
            </a:extLst>
          </p:cNvPr>
          <p:cNvSpPr txBox="1"/>
          <p:nvPr/>
        </p:nvSpPr>
        <p:spPr>
          <a:xfrm>
            <a:off x="7386085" y="1212508"/>
            <a:ext cx="2431311" cy="5638403"/>
          </a:xfrm>
          <a:prstGeom prst="rect">
            <a:avLst/>
          </a:prstGeom>
          <a:noFill/>
        </p:spPr>
        <p:txBody>
          <a:bodyPr wrap="square">
            <a:spAutoFit/>
          </a:bodyPr>
          <a:lstStyle/>
          <a:p>
            <a:pPr marL="171450" marR="0" lvl="1" fontAlgn="auto">
              <a:lnSpc>
                <a:spcPct val="150000"/>
              </a:lnSpc>
              <a:spcBef>
                <a:spcPts val="0"/>
              </a:spcBef>
              <a:spcAft>
                <a:spcPts val="0"/>
              </a:spcAft>
              <a:buClr>
                <a:schemeClr val="accent6"/>
              </a:buClr>
              <a:buSzTx/>
              <a:tabLst/>
              <a:defRPr/>
            </a:pPr>
            <a:r>
              <a:rPr lang="en-US" altLang="zh-CN" sz="1050"/>
              <a:t>people → </a:t>
            </a:r>
            <a:r>
              <a:rPr lang="en-US" altLang="zh-CN" sz="1050" err="1"/>
              <a:t>peoole</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err="1"/>
              <a:t>Theyre</a:t>
            </a:r>
            <a:r>
              <a:rPr lang="en-US" altLang="zh-CN" sz="1050"/>
              <a:t> → </a:t>
            </a:r>
            <a:r>
              <a:rPr lang="en-US" altLang="zh-CN" sz="1050" err="1"/>
              <a:t>Thecre</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lonely → </a:t>
            </a:r>
            <a:r>
              <a:rPr lang="en-US" altLang="zh-CN" sz="1050" err="1"/>
              <a:t>lonclg</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err="1"/>
              <a:t>Theyre</a:t>
            </a:r>
            <a:r>
              <a:rPr lang="en-US" altLang="zh-CN" sz="1050"/>
              <a:t> → </a:t>
            </a:r>
            <a:r>
              <a:rPr lang="en-US" altLang="zh-CN" sz="1050" err="1"/>
              <a:t>Theipre</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someone → </a:t>
            </a:r>
            <a:r>
              <a:rPr lang="en-US" altLang="zh-CN" sz="1050" err="1"/>
              <a:t>soneone</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they → </a:t>
            </a:r>
            <a:r>
              <a:rPr lang="en-US" altLang="zh-CN" sz="1050" err="1"/>
              <a:t>theg</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probably → </a:t>
            </a:r>
            <a:r>
              <a:rPr lang="en-US" altLang="zh-CN" sz="1050" err="1"/>
              <a:t>probablu</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They → </a:t>
            </a:r>
            <a:r>
              <a:rPr lang="en-US" altLang="zh-CN" sz="1050" err="1"/>
              <a:t>Theg</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believe → </a:t>
            </a:r>
            <a:r>
              <a:rPr lang="en-US" altLang="zh-CN" sz="1050" err="1"/>
              <a:t>blicve</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They → </a:t>
            </a:r>
            <a:r>
              <a:rPr lang="en-US" altLang="zh-CN" sz="1050" err="1"/>
              <a:t>Tbeg</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wish → </a:t>
            </a:r>
            <a:r>
              <a:rPr lang="en-US" altLang="zh-CN" sz="1050" err="1"/>
              <a:t>wisb</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dream → </a:t>
            </a:r>
            <a:r>
              <a:rPr lang="en-US" altLang="zh-CN" sz="1050" err="1"/>
              <a:t>dbbeofn</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look → </a:t>
            </a:r>
            <a:r>
              <a:rPr lang="en-US" altLang="zh-CN" sz="1050" err="1"/>
              <a:t>lodk</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the → </a:t>
            </a:r>
            <a:r>
              <a:rPr lang="en-US" altLang="zh-CN" sz="1050" err="1"/>
              <a:t>che</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window → </a:t>
            </a:r>
            <a:r>
              <a:rPr lang="en-US" altLang="zh-CN" sz="1050" err="1"/>
              <a:t>wiadow</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whenever → </a:t>
            </a:r>
            <a:r>
              <a:rPr lang="en-US" altLang="zh-CN" sz="1050" err="1"/>
              <a:t>wbeacvcr</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err="1"/>
              <a:t>theyre</a:t>
            </a:r>
            <a:r>
              <a:rPr lang="en-US" altLang="zh-CN" sz="1050"/>
              <a:t> → </a:t>
            </a:r>
            <a:r>
              <a:rPr lang="en-US" altLang="zh-CN" sz="1050" err="1"/>
              <a:t>thegre</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or → </a:t>
            </a:r>
            <a:r>
              <a:rPr lang="en-US" altLang="zh-CN" sz="1050" err="1"/>
              <a:t>ar</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train → </a:t>
            </a:r>
            <a:r>
              <a:rPr lang="en-US" altLang="zh-CN" sz="1050" err="1"/>
              <a:t>crai</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they → </a:t>
            </a:r>
            <a:r>
              <a:rPr lang="en-US" altLang="zh-CN" sz="1050" err="1"/>
              <a:t>tnei</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the → </a:t>
            </a:r>
            <a:r>
              <a:rPr lang="en-US" altLang="zh-CN" sz="1050" err="1"/>
              <a:t>tbe</a:t>
            </a:r>
            <a:endParaRPr lang="en-US" altLang="zh-CN" sz="1050"/>
          </a:p>
          <a:p>
            <a:pPr marL="171450" lvl="1">
              <a:lnSpc>
                <a:spcPct val="150000"/>
              </a:lnSpc>
              <a:buClr>
                <a:schemeClr val="accent6"/>
              </a:buClr>
              <a:defRPr/>
            </a:pPr>
            <a:r>
              <a:rPr lang="en-US" altLang="zh-CN" sz="1050"/>
              <a:t>people → </a:t>
            </a:r>
            <a:r>
              <a:rPr lang="en-US" altLang="zh-CN" sz="1050" err="1"/>
              <a:t>oeople</a:t>
            </a:r>
            <a:endParaRPr lang="en-US" altLang="zh-CN" sz="1050"/>
          </a:p>
          <a:p>
            <a:pPr marL="171450" marR="0" lvl="1" fontAlgn="auto">
              <a:lnSpc>
                <a:spcPct val="150000"/>
              </a:lnSpc>
              <a:spcBef>
                <a:spcPts val="0"/>
              </a:spcBef>
              <a:spcAft>
                <a:spcPts val="0"/>
              </a:spcAft>
              <a:buClr>
                <a:schemeClr val="accent6"/>
              </a:buClr>
              <a:buSzTx/>
              <a:tabLst/>
              <a:defRPr/>
            </a:pPr>
            <a:endParaRPr lang="en-US" altLang="zh-CN" sz="1050"/>
          </a:p>
        </p:txBody>
      </p:sp>
      <p:sp>
        <p:nvSpPr>
          <p:cNvPr id="8" name="文本框 7">
            <a:extLst>
              <a:ext uri="{FF2B5EF4-FFF2-40B4-BE49-F238E27FC236}">
                <a16:creationId xmlns:a16="http://schemas.microsoft.com/office/drawing/2014/main" id="{A28B447A-9627-42CE-DFD8-B036F2AFEB46}"/>
              </a:ext>
            </a:extLst>
          </p:cNvPr>
          <p:cNvSpPr txBox="1"/>
          <p:nvPr/>
        </p:nvSpPr>
        <p:spPr>
          <a:xfrm>
            <a:off x="9193618" y="1212508"/>
            <a:ext cx="2431311" cy="5153655"/>
          </a:xfrm>
          <a:prstGeom prst="rect">
            <a:avLst/>
          </a:prstGeom>
          <a:noFill/>
        </p:spPr>
        <p:txBody>
          <a:bodyPr wrap="square">
            <a:spAutoFit/>
          </a:bodyPr>
          <a:lstStyle/>
          <a:p>
            <a:pPr marL="171450" marR="0" lvl="1" fontAlgn="auto">
              <a:lnSpc>
                <a:spcPct val="150000"/>
              </a:lnSpc>
              <a:spcBef>
                <a:spcPts val="0"/>
              </a:spcBef>
              <a:spcAft>
                <a:spcPts val="0"/>
              </a:spcAft>
              <a:buClr>
                <a:schemeClr val="accent6"/>
              </a:buClr>
              <a:buSzTx/>
              <a:tabLst/>
              <a:defRPr/>
            </a:pPr>
            <a:r>
              <a:rPr lang="en-US" altLang="zh-CN" sz="1050"/>
              <a:t>the → </a:t>
            </a:r>
            <a:r>
              <a:rPr lang="en-US" altLang="zh-CN" sz="1050" err="1"/>
              <a:t>che</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streets → </a:t>
            </a:r>
            <a:r>
              <a:rPr lang="en-US" altLang="zh-CN" sz="1050" err="1"/>
              <a:t>strect</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wonder → </a:t>
            </a:r>
            <a:r>
              <a:rPr lang="en-US" altLang="zh-CN" sz="1050" err="1"/>
              <a:t>wonler</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what → </a:t>
            </a:r>
            <a:r>
              <a:rPr lang="en-US" altLang="zh-CN" sz="1050" err="1"/>
              <a:t>whot</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through → </a:t>
            </a:r>
            <a:r>
              <a:rPr lang="en-US" altLang="zh-CN" sz="1050" err="1"/>
              <a:t>chroagh</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They → Theo</a:t>
            </a:r>
          </a:p>
          <a:p>
            <a:pPr marL="171450" marR="0" lvl="1" fontAlgn="auto">
              <a:lnSpc>
                <a:spcPct val="150000"/>
              </a:lnSpc>
              <a:spcBef>
                <a:spcPts val="0"/>
              </a:spcBef>
              <a:spcAft>
                <a:spcPts val="0"/>
              </a:spcAft>
              <a:buClr>
                <a:schemeClr val="accent6"/>
              </a:buClr>
              <a:buSzTx/>
              <a:tabLst/>
              <a:defRPr/>
            </a:pPr>
            <a:r>
              <a:rPr lang="en-US" altLang="zh-CN" sz="1050"/>
              <a:t>there → </a:t>
            </a:r>
            <a:r>
              <a:rPr lang="en-US" altLang="zh-CN" sz="1050" err="1"/>
              <a:t>ckere</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are → </a:t>
            </a:r>
            <a:r>
              <a:rPr lang="en-US" altLang="zh-CN" sz="1050" err="1"/>
              <a:t>aae</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p → pe</a:t>
            </a:r>
          </a:p>
          <a:p>
            <a:pPr marL="171450" marR="0" lvl="1" fontAlgn="auto">
              <a:lnSpc>
                <a:spcPct val="150000"/>
              </a:lnSpc>
              <a:spcBef>
                <a:spcPts val="0"/>
              </a:spcBef>
              <a:spcAft>
                <a:spcPts val="0"/>
              </a:spcAft>
              <a:buClr>
                <a:schemeClr val="accent6"/>
              </a:buClr>
              <a:buSzTx/>
              <a:tabLst/>
              <a:defRPr/>
            </a:pPr>
            <a:r>
              <a:rPr lang="en-US" altLang="zh-CN" sz="1050"/>
              <a:t>them → then</a:t>
            </a:r>
          </a:p>
          <a:p>
            <a:pPr marL="171450" marR="0" lvl="1" fontAlgn="auto">
              <a:lnSpc>
                <a:spcPct val="150000"/>
              </a:lnSpc>
              <a:spcBef>
                <a:spcPts val="0"/>
              </a:spcBef>
              <a:spcAft>
                <a:spcPts val="0"/>
              </a:spcAft>
              <a:buClr>
                <a:schemeClr val="accent6"/>
              </a:buClr>
              <a:buSzTx/>
              <a:tabLst/>
              <a:defRPr/>
            </a:pPr>
            <a:r>
              <a:rPr lang="en-US" altLang="zh-CN" sz="1050" err="1"/>
              <a:t>Theyre</a:t>
            </a:r>
            <a:r>
              <a:rPr lang="en-US" altLang="zh-CN" sz="1050"/>
              <a:t> → </a:t>
            </a:r>
            <a:r>
              <a:rPr lang="en-US" altLang="zh-CN" sz="1050" err="1"/>
              <a:t>Thecpre</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you → </a:t>
            </a:r>
            <a:r>
              <a:rPr lang="en-US" altLang="zh-CN" sz="1050" err="1"/>
              <a:t>yoi</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could → </a:t>
            </a:r>
            <a:r>
              <a:rPr lang="en-US" altLang="zh-CN" sz="1050" err="1"/>
              <a:t>coull</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tell → </a:t>
            </a:r>
            <a:r>
              <a:rPr lang="en-US" altLang="zh-CN" sz="1050" err="1"/>
              <a:t>tel</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them → </a:t>
            </a:r>
            <a:r>
              <a:rPr lang="en-US" altLang="zh-CN" sz="1050" err="1"/>
              <a:t>chcia</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err="1"/>
              <a:t>everyth</a:t>
            </a:r>
            <a:r>
              <a:rPr lang="en-US" altLang="zh-CN" sz="1050"/>
              <a:t> → </a:t>
            </a:r>
            <a:r>
              <a:rPr lang="en-US" altLang="zh-CN" sz="1050" err="1"/>
              <a:t>eocrychs</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err="1"/>
              <a:t>ing</a:t>
            </a:r>
            <a:r>
              <a:rPr lang="en-US" altLang="zh-CN" sz="1050"/>
              <a:t> → in</a:t>
            </a:r>
          </a:p>
          <a:p>
            <a:pPr marL="171450" marR="0" lvl="1" fontAlgn="auto">
              <a:lnSpc>
                <a:spcPct val="150000"/>
              </a:lnSpc>
              <a:spcBef>
                <a:spcPts val="0"/>
              </a:spcBef>
              <a:spcAft>
                <a:spcPts val="0"/>
              </a:spcAft>
              <a:buClr>
                <a:schemeClr val="accent6"/>
              </a:buClr>
              <a:buSzTx/>
              <a:tabLst/>
              <a:defRPr/>
            </a:pPr>
            <a:r>
              <a:rPr lang="en-US" altLang="zh-CN" sz="1050"/>
              <a:t>they → </a:t>
            </a:r>
            <a:r>
              <a:rPr lang="en-US" altLang="zh-CN" sz="1050" err="1"/>
              <a:t>tbeu</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understand → </a:t>
            </a:r>
            <a:r>
              <a:rPr lang="en-US" altLang="zh-CN" sz="1050" err="1"/>
              <a:t>uadorstand</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err="1"/>
              <a:t>Youre</a:t>
            </a:r>
            <a:r>
              <a:rPr lang="en-US" altLang="zh-CN" sz="1050"/>
              <a:t> → </a:t>
            </a:r>
            <a:r>
              <a:rPr lang="en-US" altLang="zh-CN" sz="1050" err="1"/>
              <a:t>Youjae</a:t>
            </a:r>
            <a:endParaRPr lang="en-US" altLang="zh-CN" sz="1050"/>
          </a:p>
          <a:p>
            <a:pPr marL="171450" marR="0" lvl="1" fontAlgn="auto">
              <a:lnSpc>
                <a:spcPct val="150000"/>
              </a:lnSpc>
              <a:spcBef>
                <a:spcPts val="0"/>
              </a:spcBef>
              <a:spcAft>
                <a:spcPts val="0"/>
              </a:spcAft>
              <a:buClr>
                <a:schemeClr val="accent6"/>
              </a:buClr>
              <a:buSzTx/>
              <a:tabLst/>
              <a:defRPr/>
            </a:pPr>
            <a:r>
              <a:rPr lang="en-US" altLang="zh-CN" sz="1050"/>
              <a:t>never → </a:t>
            </a:r>
            <a:r>
              <a:rPr lang="en-US" altLang="zh-CN" sz="1050" err="1"/>
              <a:t>ncver</a:t>
            </a:r>
            <a:endParaRPr lang="en-US" altLang="zh-CN" sz="1050"/>
          </a:p>
        </p:txBody>
      </p:sp>
    </p:spTree>
    <p:extLst>
      <p:ext uri="{BB962C8B-B14F-4D97-AF65-F5344CB8AC3E}">
        <p14:creationId xmlns:p14="http://schemas.microsoft.com/office/powerpoint/2010/main" val="2157393334"/>
      </p:ext>
    </p:extLst>
  </p:cSld>
  <p:clrMapOvr>
    <a:masterClrMapping/>
  </p:clrMapOvr>
</p:sld>
</file>

<file path=ppt/theme/theme1.xml><?xml version="1.0" encoding="utf-8"?>
<a:theme xmlns:a="http://schemas.openxmlformats.org/drawingml/2006/main" name="Office 主题​​">
  <a:themeElements>
    <a:clrScheme name="ShanghaiTech">
      <a:dk1>
        <a:sysClr val="windowText" lastClr="000000"/>
      </a:dk1>
      <a:lt1>
        <a:sysClr val="window" lastClr="FFFFFF"/>
      </a:lt1>
      <a:dk2>
        <a:srgbClr val="A40006"/>
      </a:dk2>
      <a:lt2>
        <a:srgbClr val="E7E6E6"/>
      </a:lt2>
      <a:accent1>
        <a:srgbClr val="004098"/>
      </a:accent1>
      <a:accent2>
        <a:srgbClr val="009944"/>
      </a:accent2>
      <a:accent3>
        <a:srgbClr val="F39800"/>
      </a:accent3>
      <a:accent4>
        <a:srgbClr val="7E3C93"/>
      </a:accent4>
      <a:accent5>
        <a:srgbClr val="269BC1"/>
      </a:accent5>
      <a:accent6>
        <a:srgbClr val="A40006"/>
      </a:accent6>
      <a:hlink>
        <a:srgbClr val="A40006"/>
      </a:hlink>
      <a:folHlink>
        <a:srgbClr val="A40006"/>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745</TotalTime>
  <Words>1194</Words>
  <Application>Microsoft Office PowerPoint</Application>
  <PresentationFormat>宽屏</PresentationFormat>
  <Paragraphs>207</Paragraphs>
  <Slides>15</Slides>
  <Notes>11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15</vt:i4>
      </vt:variant>
    </vt:vector>
  </HeadingPairs>
  <TitlesOfParts>
    <vt:vector size="21" baseType="lpstr">
      <vt:lpstr>-apple-system</vt:lpstr>
      <vt:lpstr>等线</vt:lpstr>
      <vt:lpstr>微软雅黑</vt:lpstr>
      <vt:lpstr>Arial</vt:lpstr>
      <vt:lpstr>Wingdings</vt:lpstr>
      <vt:lpstr>Office 主题​​</vt:lpstr>
      <vt:lpstr>Handwritten  English &amp; Chinese  Recognition</vt:lpstr>
      <vt:lpstr>To be covered</vt:lpstr>
      <vt:lpstr>English: Pipeline</vt:lpstr>
      <vt:lpstr>English: Preprocessing</vt:lpstr>
      <vt:lpstr>English: Preprocessing</vt:lpstr>
      <vt:lpstr>English: Segment lines &amp; words</vt:lpstr>
      <vt:lpstr>English: Recognition Algorithm</vt:lpstr>
      <vt:lpstr>English: Recognition Algorithm</vt:lpstr>
      <vt:lpstr>English: Results</vt:lpstr>
      <vt:lpstr>English: Results</vt:lpstr>
      <vt:lpstr>English: Results</vt:lpstr>
      <vt:lpstr>Chinese: Pipeline</vt:lpstr>
      <vt:lpstr>Chinese: Results</vt:lpstr>
      <vt:lpstr>Workload distribution</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George Yao;Jiahe Shi</dc:creator>
  <cp:lastModifiedBy>Herz Pilatus</cp:lastModifiedBy>
  <cp:revision>181</cp:revision>
  <dcterms:created xsi:type="dcterms:W3CDTF">2019-02-23T16:09:00Z</dcterms:created>
  <dcterms:modified xsi:type="dcterms:W3CDTF">2023-06-01T06:35:13Z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80B76266CAF048D0B180BD7250798C20</vt:lpwstr>
  </property>
</Properties>
</file>